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6"/>
  </p:notesMasterIdLst>
  <p:sldIdLst>
    <p:sldId id="306" r:id="rId3"/>
    <p:sldId id="259" r:id="rId4"/>
    <p:sldId id="307" r:id="rId5"/>
    <p:sldId id="719" r:id="rId6"/>
    <p:sldId id="309" r:id="rId7"/>
    <p:sldId id="320" r:id="rId8"/>
    <p:sldId id="714" r:id="rId9"/>
    <p:sldId id="715" r:id="rId10"/>
    <p:sldId id="682" r:id="rId11"/>
    <p:sldId id="723" r:id="rId12"/>
    <p:sldId id="685" r:id="rId13"/>
    <p:sldId id="720" r:id="rId14"/>
    <p:sldId id="721" r:id="rId15"/>
    <p:sldId id="722" r:id="rId16"/>
    <p:sldId id="717" r:id="rId17"/>
    <p:sldId id="727" r:id="rId18"/>
    <p:sldId id="728" r:id="rId19"/>
    <p:sldId id="725" r:id="rId20"/>
    <p:sldId id="726" r:id="rId21"/>
    <p:sldId id="731" r:id="rId22"/>
    <p:sldId id="273" r:id="rId23"/>
    <p:sldId id="281" r:id="rId24"/>
    <p:sldId id="284" r:id="rId25"/>
    <p:sldId id="730" r:id="rId26"/>
    <p:sldId id="313" r:id="rId27"/>
    <p:sldId id="657" r:id="rId28"/>
    <p:sldId id="658" r:id="rId29"/>
    <p:sldId id="664" r:id="rId30"/>
    <p:sldId id="665" r:id="rId31"/>
    <p:sldId id="660" r:id="rId32"/>
    <p:sldId id="661" r:id="rId33"/>
    <p:sldId id="732" r:id="rId34"/>
    <p:sldId id="733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50" autoAdjust="0"/>
    <p:restoredTop sz="94896"/>
  </p:normalViewPr>
  <p:slideViewPr>
    <p:cSldViewPr snapToGrid="0" snapToObjects="1" showGuides="1">
      <p:cViewPr varScale="1">
        <p:scale>
          <a:sx n="144" d="100"/>
          <a:sy n="144" d="100"/>
        </p:scale>
        <p:origin x="768" y="184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3/24/22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27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CSS342A-2022-Spring#coursework-distribution" TargetMode="Externa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online_c++_compil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tiff"/><Relationship Id="rId4" Type="http://schemas.openxmlformats.org/officeDocument/2006/relationships/hyperlink" Target="https://www.jetbrains.com/help/clion/unit-testing-tutorial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help/clion/unit-testing-tutorial.html" TargetMode="External"/><Relationship Id="rId2" Type="http://schemas.openxmlformats.org/officeDocument/2006/relationships/hyperlink" Target="https://www.onlinegdb.com/online_c++_compile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jetbrains.com/community/education/#students" TargetMode="External"/><Relationship Id="rId4" Type="http://schemas.openxmlformats.org/officeDocument/2006/relationships/hyperlink" Target="https://www.jetbrains.com/clio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st.github.com/lefticus/10191322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-teaching-goose/2022-342-sprint-1/blob/main/src/problem_3.h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-nickels-worth.blogspot.com/2016/04/a-guide-to-naming-variables.html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instagram.com/percima.art" TargetMode="External"/><Relationship Id="rId5" Type="http://schemas.openxmlformats.org/officeDocument/2006/relationships/hyperlink" Target="https://github.com/a-teaching-goose" TargetMode="External"/><Relationship Id="rId4" Type="http://schemas.openxmlformats.org/officeDocument/2006/relationships/hyperlink" Target="https://www.instagram.com/fatgoooos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a-teaching-goose/CSS143B-2021-Spring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-teaching-goose/CSS342A-2022-Spring#tentative-schedul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0B221F-C00B-4343-90E5-74BA65A4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pic>
        <p:nvPicPr>
          <p:cNvPr id="1028" name="Picture 4" descr="Why Not Use Your Final Exam Time Slot to Actually Make Art? - The Art of  Education University">
            <a:extLst>
              <a:ext uri="{FF2B5EF4-FFF2-40B4-BE49-F238E27FC236}">
                <a16:creationId xmlns:a16="http://schemas.microsoft.com/office/drawing/2014/main" id="{157B93D7-5A05-A140-81A1-9398CA6BC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713" y="58082"/>
            <a:ext cx="1463869" cy="9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3DF6ED-AA9D-9143-B77A-5A73A8185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4" y="2183607"/>
            <a:ext cx="3234246" cy="295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EFC3C1-CE23-7A47-8E94-41FDF64CF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149" y="2649505"/>
            <a:ext cx="5024387" cy="1814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A883C3-7794-6546-B198-99C9B8841109}"/>
              </a:ext>
            </a:extLst>
          </p:cNvPr>
          <p:cNvSpPr txBox="1"/>
          <p:nvPr/>
        </p:nvSpPr>
        <p:spPr>
          <a:xfrm>
            <a:off x="217464" y="6486489"/>
            <a:ext cx="518899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5"/>
              </a:rPr>
              <a:t>https://github.com/a-teaching-goose/CSS342A-2022-Spring#coursework-distribution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90137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4A60BD-5D52-E543-8575-86FD257DB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2676" y="1722834"/>
            <a:ext cx="7730539" cy="4051883"/>
          </a:xfrm>
        </p:spPr>
        <p:txBody>
          <a:bodyPr/>
          <a:lstStyle/>
          <a:p>
            <a:pPr marL="0" indent="0">
              <a:buNone/>
            </a:pPr>
            <a:endParaRPr lang="en-US" sz="2000" b="0" dirty="0"/>
          </a:p>
          <a:p>
            <a:r>
              <a:rPr lang="en-US" altLang="zh-CN" sz="2000" b="0" dirty="0"/>
              <a:t>Do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the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work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yourself</a:t>
            </a:r>
            <a:endParaRPr lang="en-US" sz="2000" b="0" dirty="0"/>
          </a:p>
          <a:p>
            <a:endParaRPr lang="en-US" sz="2000" b="0" dirty="0"/>
          </a:p>
          <a:p>
            <a:r>
              <a:rPr lang="en-US" sz="2000" b="0" dirty="0"/>
              <a:t>It’s okay to get help from other people’s work/idea/code, </a:t>
            </a:r>
            <a:r>
              <a:rPr lang="en-US" sz="2000" b="0" dirty="0">
                <a:solidFill>
                  <a:srgbClr val="FF0000"/>
                </a:solidFill>
              </a:rPr>
              <a:t>but</a:t>
            </a:r>
            <a:r>
              <a:rPr lang="en-US" sz="2000" b="0" dirty="0"/>
              <a:t>:</a:t>
            </a:r>
          </a:p>
          <a:p>
            <a:endParaRPr lang="en-US" sz="2000" b="0" dirty="0"/>
          </a:p>
          <a:p>
            <a:pPr lvl="1"/>
            <a:r>
              <a:rPr lang="en-US" sz="1800" b="0" dirty="0"/>
              <a:t>Give credit : “I was using […] for help in this homework”</a:t>
            </a:r>
          </a:p>
          <a:p>
            <a:pPr lvl="1"/>
            <a:endParaRPr lang="en-US" sz="1800" b="0" dirty="0"/>
          </a:p>
          <a:p>
            <a:r>
              <a:rPr lang="en-US" sz="2000" b="0" dirty="0"/>
              <a:t>Do not copy &amp; paste </a:t>
            </a:r>
            <a:r>
              <a:rPr lang="en-US" sz="1400" b="0" dirty="0"/>
              <a:t>(checked by grader)</a:t>
            </a:r>
          </a:p>
          <a:p>
            <a:endParaRPr lang="en-US" sz="1400" b="0" dirty="0"/>
          </a:p>
          <a:p>
            <a:r>
              <a:rPr lang="en-US" sz="2000" b="0" dirty="0"/>
              <a:t>Violation will be reported to department</a:t>
            </a:r>
          </a:p>
          <a:p>
            <a:pPr lvl="1"/>
            <a:endParaRPr lang="en-US" sz="1600" b="0" dirty="0"/>
          </a:p>
          <a:p>
            <a:pPr lvl="1"/>
            <a:r>
              <a:rPr lang="en-US" sz="1600" b="0" dirty="0"/>
              <a:t>School takes this </a:t>
            </a:r>
            <a:r>
              <a:rPr lang="en-US" sz="1600" b="0" dirty="0">
                <a:solidFill>
                  <a:srgbClr val="FF0000"/>
                </a:solidFill>
              </a:rPr>
              <a:t>VERY VERY</a:t>
            </a:r>
            <a:r>
              <a:rPr lang="en-US" sz="1600" b="0" dirty="0"/>
              <a:t> </a:t>
            </a:r>
            <a:r>
              <a:rPr lang="en-US" sz="1600" b="0" dirty="0">
                <a:solidFill>
                  <a:srgbClr val="FF0000"/>
                </a:solidFill>
              </a:rPr>
              <a:t>seriously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61345E-B068-E54C-B330-A7490B31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Plagiarism</a:t>
            </a:r>
          </a:p>
        </p:txBody>
      </p:sp>
      <p:pic>
        <p:nvPicPr>
          <p:cNvPr id="3074" name="Picture 2" descr="Exclamation Sign Childrens Sketch Warning Tablet Stock Vector (Royalty  Free) 236058190">
            <a:extLst>
              <a:ext uri="{FF2B5EF4-FFF2-40B4-BE49-F238E27FC236}">
                <a16:creationId xmlns:a16="http://schemas.microsoft.com/office/drawing/2014/main" id="{58FCC048-E805-724C-9895-6DFD47265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3"/>
          <a:stretch/>
        </p:blipFill>
        <p:spPr bwMode="auto">
          <a:xfrm>
            <a:off x="7515922" y="209668"/>
            <a:ext cx="1472579" cy="143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61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687AC6-8517-9C49-8A0B-88292DC508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1209" y="1860763"/>
            <a:ext cx="8821579" cy="1516615"/>
          </a:xfrm>
        </p:spPr>
        <p:txBody>
          <a:bodyPr/>
          <a:lstStyle/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</a:p>
          <a:p>
            <a:pPr lvl="1"/>
            <a:endParaRPr lang="en-US" sz="1100" dirty="0"/>
          </a:p>
          <a:p>
            <a:pPr lvl="1"/>
            <a:r>
              <a:rPr lang="en-US" altLang="zh-CN" b="0" dirty="0"/>
              <a:t>Stuck</a:t>
            </a:r>
            <a:r>
              <a:rPr lang="zh-CN" altLang="en-US" b="0" dirty="0"/>
              <a:t> </a:t>
            </a:r>
            <a:r>
              <a:rPr lang="en-US" altLang="zh-CN" b="0" dirty="0"/>
              <a:t>for</a:t>
            </a:r>
            <a:r>
              <a:rPr lang="zh-CN" altLang="en-US" b="0" dirty="0"/>
              <a:t> </a:t>
            </a:r>
            <a:r>
              <a:rPr lang="en-US" altLang="zh-CN" b="0" dirty="0"/>
              <a:t>2</a:t>
            </a:r>
            <a:r>
              <a:rPr lang="zh-CN" altLang="en-US" b="0" dirty="0"/>
              <a:t> </a:t>
            </a:r>
            <a:r>
              <a:rPr lang="en-US" altLang="zh-CN" b="0" dirty="0"/>
              <a:t>hours.</a:t>
            </a:r>
            <a:r>
              <a:rPr lang="zh-CN" altLang="en-US" b="0" dirty="0"/>
              <a:t> </a:t>
            </a:r>
            <a:r>
              <a:rPr lang="en-US" altLang="zh-CN" b="0" dirty="0"/>
              <a:t>Found</a:t>
            </a:r>
            <a:r>
              <a:rPr lang="zh-CN" altLang="en-US" b="0" dirty="0"/>
              <a:t> </a:t>
            </a:r>
            <a:r>
              <a:rPr lang="en-US" altLang="zh-CN" b="0" dirty="0"/>
              <a:t>answer</a:t>
            </a:r>
            <a:r>
              <a:rPr lang="zh-CN" altLang="en-US" b="0" dirty="0"/>
              <a:t> </a:t>
            </a:r>
            <a:r>
              <a:rPr lang="en-US" altLang="zh-CN" b="0" dirty="0"/>
              <a:t>on</a:t>
            </a:r>
            <a:r>
              <a:rPr lang="zh-CN" altLang="en-US" b="0" dirty="0"/>
              <a:t> </a:t>
            </a:r>
            <a:r>
              <a:rPr lang="en-US" altLang="zh-CN" b="0" dirty="0" err="1"/>
              <a:t>stackoverflow.com</a:t>
            </a:r>
            <a:r>
              <a:rPr lang="en-US" altLang="zh-CN" b="0" dirty="0"/>
              <a:t>.</a:t>
            </a:r>
            <a:r>
              <a:rPr lang="zh-CN" altLang="en-US" b="0" dirty="0"/>
              <a:t> </a:t>
            </a:r>
            <a:r>
              <a:rPr lang="en-US" altLang="zh-CN" b="0" dirty="0"/>
              <a:t>Copy</a:t>
            </a:r>
            <a:r>
              <a:rPr lang="zh-CN" altLang="en-US" b="0" dirty="0"/>
              <a:t> </a:t>
            </a:r>
            <a:r>
              <a:rPr lang="en-US" altLang="zh-CN" b="0" dirty="0"/>
              <a:t>answer</a:t>
            </a:r>
            <a:r>
              <a:rPr lang="zh-CN" altLang="en-US" b="0" dirty="0"/>
              <a:t> </a:t>
            </a:r>
            <a:r>
              <a:rPr lang="en-US" altLang="zh-CN" b="0" dirty="0"/>
              <a:t>into</a:t>
            </a:r>
            <a:r>
              <a:rPr lang="zh-CN" altLang="en-US" b="0" dirty="0"/>
              <a:t> </a:t>
            </a:r>
            <a:r>
              <a:rPr lang="en-US" altLang="zh-CN" b="0" dirty="0"/>
              <a:t>homework</a:t>
            </a:r>
            <a:r>
              <a:rPr lang="zh-CN" altLang="en-US" b="0" dirty="0"/>
              <a:t> </a:t>
            </a:r>
            <a:r>
              <a:rPr lang="en-US" altLang="zh-CN" b="0" dirty="0"/>
              <a:t>without</a:t>
            </a:r>
            <a:r>
              <a:rPr lang="zh-CN" altLang="en-US" b="0" dirty="0"/>
              <a:t> </a:t>
            </a:r>
            <a:r>
              <a:rPr lang="en-US" altLang="zh-CN" b="0" dirty="0"/>
              <a:t>changes</a:t>
            </a:r>
            <a:r>
              <a:rPr lang="zh-CN" altLang="en-US" b="0" dirty="0"/>
              <a:t> </a:t>
            </a:r>
            <a:r>
              <a:rPr lang="en-US" altLang="zh-CN" b="0" dirty="0"/>
              <a:t>and</a:t>
            </a:r>
            <a:r>
              <a:rPr lang="zh-CN" altLang="en-US" b="0" dirty="0"/>
              <a:t> </a:t>
            </a:r>
            <a:r>
              <a:rPr lang="en-US" altLang="zh-CN" b="0" dirty="0"/>
              <a:t>submit.</a:t>
            </a: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0D2FAD-B4C7-664A-8059-D87C2755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Plagiarism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73D65C-F53F-0847-8118-3E590BCC04A5}"/>
              </a:ext>
            </a:extLst>
          </p:cNvPr>
          <p:cNvSpPr txBox="1"/>
          <p:nvPr/>
        </p:nvSpPr>
        <p:spPr>
          <a:xfrm>
            <a:off x="7084194" y="32918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01739-82EE-1C43-A449-AA593DCA8857}"/>
              </a:ext>
            </a:extLst>
          </p:cNvPr>
          <p:cNvSpPr txBox="1"/>
          <p:nvPr/>
        </p:nvSpPr>
        <p:spPr>
          <a:xfrm>
            <a:off x="6699182" y="325241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Plagiarism!!</a:t>
            </a:r>
            <a:endParaRPr lang="en-US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712E0CE-CB50-2742-89A6-F49502B3D0CE}"/>
              </a:ext>
            </a:extLst>
          </p:cNvPr>
          <p:cNvSpPr txBox="1">
            <a:spLocks/>
          </p:cNvSpPr>
          <p:nvPr/>
        </p:nvSpPr>
        <p:spPr>
          <a:xfrm>
            <a:off x="161210" y="4333941"/>
            <a:ext cx="8821579" cy="151661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b="0" dirty="0"/>
              <a:t>Instead,</a:t>
            </a:r>
            <a:r>
              <a:rPr lang="zh-CN" altLang="en-US" b="0" dirty="0"/>
              <a:t> </a:t>
            </a:r>
            <a:r>
              <a:rPr lang="en-US" altLang="zh-CN" b="0" dirty="0"/>
              <a:t>understand</a:t>
            </a:r>
            <a:r>
              <a:rPr lang="zh-CN" altLang="en-US" b="0" dirty="0"/>
              <a:t> </a:t>
            </a:r>
            <a:r>
              <a:rPr lang="en-US" altLang="zh-CN" b="0" dirty="0"/>
              <a:t>the</a:t>
            </a:r>
            <a:r>
              <a:rPr lang="zh-CN" altLang="en-US" b="0" dirty="0"/>
              <a:t> </a:t>
            </a:r>
            <a:r>
              <a:rPr lang="en-US" altLang="zh-CN" b="0" dirty="0"/>
              <a:t>idea</a:t>
            </a:r>
            <a:r>
              <a:rPr lang="zh-CN" altLang="en-US" b="0" dirty="0"/>
              <a:t> </a:t>
            </a:r>
            <a:r>
              <a:rPr lang="en-US" altLang="zh-CN" b="0" dirty="0"/>
              <a:t>from</a:t>
            </a:r>
            <a:r>
              <a:rPr lang="zh-CN" altLang="en-US" b="0" dirty="0"/>
              <a:t> </a:t>
            </a:r>
            <a:r>
              <a:rPr lang="en-US" altLang="zh-CN" b="0" dirty="0"/>
              <a:t>the</a:t>
            </a:r>
            <a:r>
              <a:rPr lang="zh-CN" altLang="en-US" b="0" dirty="0"/>
              <a:t> </a:t>
            </a:r>
            <a:r>
              <a:rPr lang="en-US" altLang="zh-CN" b="0" dirty="0"/>
              <a:t>help</a:t>
            </a:r>
            <a:r>
              <a:rPr lang="zh-CN" altLang="en-US" b="0" dirty="0"/>
              <a:t> </a:t>
            </a:r>
            <a:r>
              <a:rPr lang="en-US" altLang="zh-CN" b="0" dirty="0"/>
              <a:t>source,</a:t>
            </a:r>
            <a:r>
              <a:rPr lang="zh-CN" altLang="en-US" b="0" dirty="0"/>
              <a:t> </a:t>
            </a:r>
            <a:r>
              <a:rPr lang="en-US" altLang="zh-CN" b="0" dirty="0"/>
              <a:t>and</a:t>
            </a:r>
            <a:r>
              <a:rPr lang="zh-CN" altLang="en-US" b="0" dirty="0"/>
              <a:t> </a:t>
            </a:r>
            <a:r>
              <a:rPr lang="en-US" altLang="zh-CN" b="0" dirty="0"/>
              <a:t>then</a:t>
            </a:r>
            <a:r>
              <a:rPr lang="zh-CN" altLang="en-US" b="0" dirty="0"/>
              <a:t> </a:t>
            </a:r>
            <a:r>
              <a:rPr lang="en-US" altLang="zh-CN" b="0" dirty="0"/>
              <a:t>write</a:t>
            </a:r>
            <a:r>
              <a:rPr lang="zh-CN" altLang="en-US" b="0" dirty="0"/>
              <a:t> </a:t>
            </a:r>
            <a:r>
              <a:rPr lang="en-US" altLang="zh-CN" b="0" dirty="0"/>
              <a:t>the</a:t>
            </a:r>
            <a:r>
              <a:rPr lang="zh-CN" altLang="en-US" b="0" dirty="0"/>
              <a:t> </a:t>
            </a:r>
            <a:r>
              <a:rPr lang="en-US" altLang="zh-CN" b="0" dirty="0"/>
              <a:t>code</a:t>
            </a:r>
            <a:r>
              <a:rPr lang="zh-CN" altLang="en-US" b="0" dirty="0"/>
              <a:t> </a:t>
            </a:r>
            <a:r>
              <a:rPr lang="en-US" altLang="zh-CN" b="0" dirty="0"/>
              <a:t>yourself.</a:t>
            </a:r>
            <a:r>
              <a:rPr lang="zh-CN" altLang="en-US" b="0" dirty="0"/>
              <a:t> </a:t>
            </a:r>
            <a:r>
              <a:rPr lang="en-US" altLang="zh-CN" b="0" dirty="0"/>
              <a:t>Better</a:t>
            </a:r>
            <a:r>
              <a:rPr lang="zh-CN" altLang="en-US" b="0" dirty="0"/>
              <a:t> </a:t>
            </a:r>
            <a:r>
              <a:rPr lang="en-US" altLang="zh-CN" b="0" dirty="0"/>
              <a:t>yet,</a:t>
            </a:r>
            <a:r>
              <a:rPr lang="zh-CN" altLang="en-US" b="0" dirty="0"/>
              <a:t> </a:t>
            </a:r>
            <a:r>
              <a:rPr lang="en-US" altLang="zh-CN" b="0" dirty="0"/>
              <a:t>make</a:t>
            </a:r>
            <a:r>
              <a:rPr lang="zh-CN" altLang="en-US" b="0" dirty="0"/>
              <a:t> </a:t>
            </a:r>
            <a:r>
              <a:rPr lang="en-US" altLang="zh-CN" b="0" dirty="0"/>
              <a:t>some</a:t>
            </a:r>
            <a:r>
              <a:rPr lang="zh-CN" altLang="en-US" b="0" dirty="0"/>
              <a:t> </a:t>
            </a:r>
            <a:r>
              <a:rPr lang="en-US" altLang="zh-CN" b="0" dirty="0"/>
              <a:t>improvement.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7914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687AC6-8517-9C49-8A0B-88292DC508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1209" y="1860763"/>
            <a:ext cx="8821579" cy="1516615"/>
          </a:xfrm>
        </p:spPr>
        <p:txBody>
          <a:bodyPr/>
          <a:lstStyle/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</a:p>
          <a:p>
            <a:pPr lvl="1"/>
            <a:endParaRPr lang="en-US" sz="1100" dirty="0"/>
          </a:p>
          <a:p>
            <a:pPr lvl="1"/>
            <a:r>
              <a:rPr lang="en-US" altLang="zh-CN" b="0" dirty="0"/>
              <a:t>Had</a:t>
            </a:r>
            <a:r>
              <a:rPr lang="zh-CN" altLang="en-US" b="0" dirty="0"/>
              <a:t> </a:t>
            </a:r>
            <a:r>
              <a:rPr lang="en-US" altLang="zh-CN" b="0" dirty="0"/>
              <a:t>discussion</a:t>
            </a:r>
            <a:r>
              <a:rPr lang="zh-CN" altLang="en-US" b="0" dirty="0"/>
              <a:t> </a:t>
            </a:r>
            <a:r>
              <a:rPr lang="en-US" altLang="zh-CN" b="0" dirty="0"/>
              <a:t>with</a:t>
            </a:r>
            <a:r>
              <a:rPr lang="zh-CN" altLang="en-US" b="0" dirty="0"/>
              <a:t> </a:t>
            </a:r>
            <a:r>
              <a:rPr lang="en-US" altLang="zh-CN" b="0" dirty="0"/>
              <a:t>friends,</a:t>
            </a:r>
            <a:r>
              <a:rPr lang="zh-CN" altLang="en-US" b="0" dirty="0"/>
              <a:t> </a:t>
            </a:r>
            <a:r>
              <a:rPr lang="en-US" altLang="zh-CN" b="0" dirty="0"/>
              <a:t>classmates,</a:t>
            </a:r>
            <a:r>
              <a:rPr lang="zh-CN" altLang="en-US" b="0" dirty="0"/>
              <a:t> </a:t>
            </a:r>
            <a:r>
              <a:rPr lang="en-US" altLang="zh-CN" b="0" dirty="0"/>
              <a:t>TA</a:t>
            </a:r>
            <a:r>
              <a:rPr lang="zh-CN" altLang="en-US" b="0" dirty="0"/>
              <a:t> </a:t>
            </a:r>
            <a:r>
              <a:rPr lang="en-US" altLang="zh-CN" b="0" dirty="0"/>
              <a:t>and/or</a:t>
            </a:r>
            <a:r>
              <a:rPr lang="zh-CN" altLang="en-US" b="0" dirty="0"/>
              <a:t> </a:t>
            </a:r>
            <a:r>
              <a:rPr lang="en-US" altLang="zh-CN" b="0" dirty="0"/>
              <a:t>instructor.</a:t>
            </a:r>
            <a:r>
              <a:rPr lang="zh-CN" altLang="en-US" b="0" dirty="0"/>
              <a:t> </a:t>
            </a:r>
            <a:r>
              <a:rPr lang="en-US" altLang="zh-CN" b="0" dirty="0"/>
              <a:t>Write</a:t>
            </a:r>
            <a:r>
              <a:rPr lang="zh-CN" altLang="en-US" b="0" dirty="0"/>
              <a:t> </a:t>
            </a:r>
            <a:r>
              <a:rPr lang="en-US" altLang="zh-CN" b="0" dirty="0"/>
              <a:t>code</a:t>
            </a:r>
            <a:r>
              <a:rPr lang="zh-CN" altLang="en-US" b="0" dirty="0"/>
              <a:t> </a:t>
            </a:r>
            <a:r>
              <a:rPr lang="en-US" altLang="zh-CN" b="0" dirty="0"/>
              <a:t>based</a:t>
            </a:r>
            <a:r>
              <a:rPr lang="zh-CN" altLang="en-US" b="0" dirty="0"/>
              <a:t> </a:t>
            </a:r>
            <a:r>
              <a:rPr lang="en-US" altLang="zh-CN" b="0" dirty="0"/>
              <a:t>on</a:t>
            </a:r>
            <a:r>
              <a:rPr lang="zh-CN" altLang="en-US" b="0" dirty="0"/>
              <a:t> </a:t>
            </a:r>
            <a:r>
              <a:rPr lang="en-US" altLang="zh-CN" b="0" dirty="0"/>
              <a:t>your</a:t>
            </a:r>
            <a:r>
              <a:rPr lang="zh-CN" altLang="en-US" b="0" dirty="0"/>
              <a:t> </a:t>
            </a:r>
            <a:r>
              <a:rPr lang="en-US" altLang="zh-CN" b="0" dirty="0"/>
              <a:t>understanding.</a:t>
            </a:r>
            <a:r>
              <a:rPr lang="zh-CN" altLang="en-US" b="0" dirty="0"/>
              <a:t> </a:t>
            </a: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0D2FAD-B4C7-664A-8059-D87C2755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Plagiarism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73D65C-F53F-0847-8118-3E590BCC04A5}"/>
              </a:ext>
            </a:extLst>
          </p:cNvPr>
          <p:cNvSpPr txBox="1"/>
          <p:nvPr/>
        </p:nvSpPr>
        <p:spPr>
          <a:xfrm>
            <a:off x="7084194" y="32918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01739-82EE-1C43-A449-AA593DCA8857}"/>
              </a:ext>
            </a:extLst>
          </p:cNvPr>
          <p:cNvSpPr txBox="1"/>
          <p:nvPr/>
        </p:nvSpPr>
        <p:spPr>
          <a:xfrm>
            <a:off x="5678904" y="344355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NOT</a:t>
            </a:r>
            <a:r>
              <a:rPr lang="zh-CN" altLang="en-US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Plagiarism!!</a:t>
            </a:r>
            <a:endParaRPr lang="en-US" b="1" dirty="0">
              <a:solidFill>
                <a:srgbClr val="00B05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71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687AC6-8517-9C49-8A0B-88292DC508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1209" y="1860763"/>
            <a:ext cx="8821579" cy="1516615"/>
          </a:xfrm>
        </p:spPr>
        <p:txBody>
          <a:bodyPr/>
          <a:lstStyle/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</a:p>
          <a:p>
            <a:pPr lvl="1"/>
            <a:endParaRPr lang="en-US" sz="1100" dirty="0"/>
          </a:p>
          <a:p>
            <a:pPr lvl="1"/>
            <a:r>
              <a:rPr lang="en-US" altLang="zh-CN" b="0" dirty="0"/>
              <a:t>Ask</a:t>
            </a:r>
            <a:r>
              <a:rPr lang="zh-CN" altLang="en-US" b="0" dirty="0"/>
              <a:t> </a:t>
            </a:r>
            <a:r>
              <a:rPr lang="en-US" altLang="zh-CN" b="0" dirty="0"/>
              <a:t>homework</a:t>
            </a:r>
            <a:r>
              <a:rPr lang="zh-CN" altLang="en-US" b="0" dirty="0"/>
              <a:t> </a:t>
            </a:r>
            <a:r>
              <a:rPr lang="en-US" altLang="zh-CN" b="0" dirty="0"/>
              <a:t>at</a:t>
            </a:r>
            <a:r>
              <a:rPr lang="zh-CN" altLang="en-US" b="0" dirty="0"/>
              <a:t> </a:t>
            </a:r>
            <a:r>
              <a:rPr lang="en-US" altLang="zh-CN" b="0" dirty="0"/>
              <a:t>paid-for-help</a:t>
            </a:r>
            <a:r>
              <a:rPr lang="zh-CN" altLang="en-US" b="0" dirty="0"/>
              <a:t> </a:t>
            </a:r>
            <a:r>
              <a:rPr lang="en-US" altLang="zh-CN" b="0" dirty="0"/>
              <a:t>service,</a:t>
            </a:r>
            <a:r>
              <a:rPr lang="zh-CN" altLang="en-US" b="0" dirty="0"/>
              <a:t> </a:t>
            </a:r>
            <a:r>
              <a:rPr lang="en-US" altLang="zh-CN" b="0" dirty="0"/>
              <a:t>someone</a:t>
            </a:r>
            <a:r>
              <a:rPr lang="zh-CN" altLang="en-US" b="0" dirty="0"/>
              <a:t> </a:t>
            </a:r>
            <a:r>
              <a:rPr lang="en-US" altLang="zh-CN" b="0" dirty="0"/>
              <a:t>there</a:t>
            </a:r>
            <a:r>
              <a:rPr lang="zh-CN" altLang="en-US" b="0" dirty="0"/>
              <a:t> </a:t>
            </a:r>
            <a:r>
              <a:rPr lang="en-US" altLang="zh-CN" b="0" dirty="0"/>
              <a:t>wrote</a:t>
            </a:r>
            <a:r>
              <a:rPr lang="zh-CN" altLang="en-US" b="0" dirty="0"/>
              <a:t> </a:t>
            </a:r>
            <a:r>
              <a:rPr lang="en-US" altLang="zh-CN" b="0" dirty="0"/>
              <a:t>the</a:t>
            </a:r>
            <a:r>
              <a:rPr lang="zh-CN" altLang="en-US" b="0" dirty="0"/>
              <a:t> </a:t>
            </a:r>
            <a:r>
              <a:rPr lang="en-US" altLang="zh-CN" b="0" dirty="0"/>
              <a:t>code,</a:t>
            </a:r>
            <a:r>
              <a:rPr lang="zh-CN" altLang="en-US" b="0" dirty="0"/>
              <a:t> </a:t>
            </a:r>
            <a:r>
              <a:rPr lang="en-US" altLang="zh-CN" b="0" dirty="0"/>
              <a:t>and</a:t>
            </a:r>
            <a:r>
              <a:rPr lang="zh-CN" altLang="en-US" b="0" dirty="0"/>
              <a:t> </a:t>
            </a:r>
            <a:r>
              <a:rPr lang="en-US" altLang="zh-CN" b="0" dirty="0"/>
              <a:t>you</a:t>
            </a:r>
            <a:r>
              <a:rPr lang="zh-CN" altLang="en-US" b="0" dirty="0"/>
              <a:t> </a:t>
            </a:r>
            <a:r>
              <a:rPr lang="en-US" altLang="zh-CN" b="0" dirty="0"/>
              <a:t>paste</a:t>
            </a:r>
            <a:r>
              <a:rPr lang="zh-CN" altLang="en-US" b="0" dirty="0"/>
              <a:t> </a:t>
            </a:r>
            <a:r>
              <a:rPr lang="en-US" altLang="zh-CN" b="0" dirty="0"/>
              <a:t>that</a:t>
            </a:r>
            <a:r>
              <a:rPr lang="zh-CN" altLang="en-US" b="0" dirty="0"/>
              <a:t> </a:t>
            </a:r>
            <a:r>
              <a:rPr lang="en-US" altLang="zh-CN" b="0" dirty="0"/>
              <a:t>code</a:t>
            </a:r>
            <a:r>
              <a:rPr lang="zh-CN" altLang="en-US" b="0" dirty="0"/>
              <a:t> </a:t>
            </a:r>
            <a:r>
              <a:rPr lang="en-US" altLang="zh-CN" b="0" dirty="0"/>
              <a:t>into</a:t>
            </a:r>
            <a:r>
              <a:rPr lang="zh-CN" altLang="en-US" b="0" dirty="0"/>
              <a:t> </a:t>
            </a:r>
            <a:r>
              <a:rPr lang="en-US" altLang="zh-CN" b="0" dirty="0"/>
              <a:t>submission</a:t>
            </a: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0D2FAD-B4C7-664A-8059-D87C2755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Plagiarism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73D65C-F53F-0847-8118-3E590BCC04A5}"/>
              </a:ext>
            </a:extLst>
          </p:cNvPr>
          <p:cNvSpPr txBox="1"/>
          <p:nvPr/>
        </p:nvSpPr>
        <p:spPr>
          <a:xfrm>
            <a:off x="7084194" y="32918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01739-82EE-1C43-A449-AA593DCA8857}"/>
              </a:ext>
            </a:extLst>
          </p:cNvPr>
          <p:cNvSpPr txBox="1"/>
          <p:nvPr/>
        </p:nvSpPr>
        <p:spPr>
          <a:xfrm>
            <a:off x="6699182" y="325241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Plagiarism!!</a:t>
            </a:r>
            <a:endParaRPr lang="en-US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712E0CE-CB50-2742-89A6-F49502B3D0CE}"/>
              </a:ext>
            </a:extLst>
          </p:cNvPr>
          <p:cNvSpPr txBox="1">
            <a:spLocks/>
          </p:cNvSpPr>
          <p:nvPr/>
        </p:nvSpPr>
        <p:spPr>
          <a:xfrm>
            <a:off x="161210" y="4333941"/>
            <a:ext cx="8821579" cy="151661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b="0" dirty="0"/>
              <a:t>Instead,</a:t>
            </a:r>
            <a:r>
              <a:rPr lang="zh-CN" altLang="en-US" b="0" dirty="0"/>
              <a:t> </a:t>
            </a:r>
            <a:r>
              <a:rPr lang="en-US" altLang="zh-CN" b="0" dirty="0"/>
              <a:t>understand</a:t>
            </a:r>
            <a:r>
              <a:rPr lang="zh-CN" altLang="en-US" b="0" dirty="0"/>
              <a:t> </a:t>
            </a:r>
            <a:r>
              <a:rPr lang="en-US" altLang="zh-CN" b="0" dirty="0"/>
              <a:t>the</a:t>
            </a:r>
            <a:r>
              <a:rPr lang="zh-CN" altLang="en-US" b="0" dirty="0"/>
              <a:t> </a:t>
            </a:r>
            <a:r>
              <a:rPr lang="en-US" altLang="zh-CN" b="0" dirty="0"/>
              <a:t>idea</a:t>
            </a:r>
            <a:r>
              <a:rPr lang="zh-CN" altLang="en-US" b="0" dirty="0"/>
              <a:t> </a:t>
            </a:r>
            <a:r>
              <a:rPr lang="en-US" altLang="zh-CN" b="0" dirty="0"/>
              <a:t>from</a:t>
            </a:r>
            <a:r>
              <a:rPr lang="zh-CN" altLang="en-US" b="0" dirty="0"/>
              <a:t> </a:t>
            </a:r>
            <a:r>
              <a:rPr lang="en-US" altLang="zh-CN" b="0" dirty="0"/>
              <a:t>the</a:t>
            </a:r>
            <a:r>
              <a:rPr lang="zh-CN" altLang="en-US" b="0" dirty="0"/>
              <a:t> </a:t>
            </a:r>
            <a:r>
              <a:rPr lang="en-US" altLang="zh-CN" b="0" dirty="0"/>
              <a:t>help</a:t>
            </a:r>
            <a:r>
              <a:rPr lang="zh-CN" altLang="en-US" b="0" dirty="0"/>
              <a:t> </a:t>
            </a:r>
            <a:r>
              <a:rPr lang="en-US" altLang="zh-CN" b="0" dirty="0"/>
              <a:t>source,</a:t>
            </a:r>
            <a:r>
              <a:rPr lang="zh-CN" altLang="en-US" b="0" dirty="0"/>
              <a:t> </a:t>
            </a:r>
            <a:r>
              <a:rPr lang="en-US" altLang="zh-CN" b="0" dirty="0"/>
              <a:t>and</a:t>
            </a:r>
            <a:r>
              <a:rPr lang="zh-CN" altLang="en-US" b="0" dirty="0"/>
              <a:t> </a:t>
            </a:r>
            <a:r>
              <a:rPr lang="en-US" altLang="zh-CN" b="0" dirty="0"/>
              <a:t>then</a:t>
            </a:r>
            <a:r>
              <a:rPr lang="zh-CN" altLang="en-US" b="0" dirty="0"/>
              <a:t> </a:t>
            </a:r>
            <a:r>
              <a:rPr lang="en-US" altLang="zh-CN" b="0" dirty="0"/>
              <a:t>write</a:t>
            </a:r>
            <a:r>
              <a:rPr lang="zh-CN" altLang="en-US" b="0" dirty="0"/>
              <a:t> </a:t>
            </a:r>
            <a:r>
              <a:rPr lang="en-US" altLang="zh-CN" b="0" dirty="0"/>
              <a:t>the</a:t>
            </a:r>
            <a:r>
              <a:rPr lang="zh-CN" altLang="en-US" b="0" dirty="0"/>
              <a:t> </a:t>
            </a:r>
            <a:r>
              <a:rPr lang="en-US" altLang="zh-CN" b="0" dirty="0"/>
              <a:t>code</a:t>
            </a:r>
            <a:r>
              <a:rPr lang="zh-CN" altLang="en-US" b="0" dirty="0"/>
              <a:t> </a:t>
            </a:r>
            <a:r>
              <a:rPr lang="en-US" altLang="zh-CN" b="0" dirty="0"/>
              <a:t>yourself.</a:t>
            </a:r>
            <a:r>
              <a:rPr lang="zh-CN" altLang="en-US" b="0" dirty="0"/>
              <a:t> </a:t>
            </a:r>
            <a:r>
              <a:rPr lang="en-US" altLang="zh-CN" b="0" dirty="0"/>
              <a:t>Better</a:t>
            </a:r>
            <a:r>
              <a:rPr lang="zh-CN" altLang="en-US" b="0" dirty="0"/>
              <a:t> </a:t>
            </a:r>
            <a:r>
              <a:rPr lang="en-US" altLang="zh-CN" b="0" dirty="0"/>
              <a:t>yet,</a:t>
            </a:r>
            <a:r>
              <a:rPr lang="zh-CN" altLang="en-US" b="0" dirty="0"/>
              <a:t> </a:t>
            </a:r>
            <a:r>
              <a:rPr lang="en-US" altLang="zh-CN" b="0" dirty="0"/>
              <a:t>make</a:t>
            </a:r>
            <a:r>
              <a:rPr lang="zh-CN" altLang="en-US" b="0" dirty="0"/>
              <a:t> </a:t>
            </a:r>
            <a:r>
              <a:rPr lang="en-US" altLang="zh-CN" b="0" dirty="0"/>
              <a:t>some</a:t>
            </a:r>
            <a:r>
              <a:rPr lang="zh-CN" altLang="en-US" b="0" dirty="0"/>
              <a:t> </a:t>
            </a:r>
            <a:r>
              <a:rPr lang="en-US" altLang="zh-CN" b="0" dirty="0"/>
              <a:t>improvement.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4482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9F61C4-B7BA-6A44-8A87-E41BCBB2929D}"/>
              </a:ext>
            </a:extLst>
          </p:cNvPr>
          <p:cNvSpPr/>
          <p:nvPr/>
        </p:nvSpPr>
        <p:spPr>
          <a:xfrm>
            <a:off x="178675" y="3541986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1</a:t>
            </a:r>
          </a:p>
          <a:p>
            <a:pPr algn="ctr"/>
            <a:r>
              <a:rPr lang="en-US" dirty="0"/>
              <a:t>(this week)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5336-282B-1C47-A44C-F1F85617B37B}"/>
              </a:ext>
            </a:extLst>
          </p:cNvPr>
          <p:cNvSpPr/>
          <p:nvPr/>
        </p:nvSpPr>
        <p:spPr>
          <a:xfrm>
            <a:off x="2454165" y="3541986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1CCD55-F5A6-7B4E-B3D6-6D7BD922FCEA}"/>
              </a:ext>
            </a:extLst>
          </p:cNvPr>
          <p:cNvSpPr/>
          <p:nvPr/>
        </p:nvSpPr>
        <p:spPr>
          <a:xfrm>
            <a:off x="4729656" y="3541986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3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1A465B-6AEF-6A4D-B6B4-E93BAD2CC191}"/>
              </a:ext>
            </a:extLst>
          </p:cNvPr>
          <p:cNvSpPr/>
          <p:nvPr/>
        </p:nvSpPr>
        <p:spPr>
          <a:xfrm>
            <a:off x="7005147" y="3541986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6D1A1D-1BD3-BF4E-A449-55631C853FAC}"/>
              </a:ext>
            </a:extLst>
          </p:cNvPr>
          <p:cNvGrpSpPr/>
          <p:nvPr/>
        </p:nvGrpSpPr>
        <p:grpSpPr>
          <a:xfrm>
            <a:off x="178675" y="4501055"/>
            <a:ext cx="6547947" cy="1457889"/>
            <a:chOff x="168163" y="3683877"/>
            <a:chExt cx="6547947" cy="1457889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6DBA3CCB-F14C-004F-8905-47A8A4818700}"/>
                </a:ext>
              </a:extLst>
            </p:cNvPr>
            <p:cNvSpPr/>
            <p:nvPr/>
          </p:nvSpPr>
          <p:spPr>
            <a:xfrm rot="5400000">
              <a:off x="3237185" y="614855"/>
              <a:ext cx="409904" cy="6547947"/>
            </a:xfrm>
            <a:prstGeom prst="rightBrac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B05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52A781-1F69-944E-9020-66950BAE3766}"/>
                </a:ext>
              </a:extLst>
            </p:cNvPr>
            <p:cNvSpPr txBox="1"/>
            <p:nvPr/>
          </p:nvSpPr>
          <p:spPr>
            <a:xfrm>
              <a:off x="2326286" y="4218436"/>
              <a:ext cx="2263761" cy="92333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Start learning C++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Learn your IDE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Learn Git &amp; </a:t>
              </a:r>
              <a:r>
                <a:rPr lang="en-US" b="1" dirty="0" err="1">
                  <a:solidFill>
                    <a:srgbClr val="00B050"/>
                  </a:solidFill>
                </a:rPr>
                <a:t>Github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6174AD-B47F-1940-9A1E-319640397EA6}"/>
              </a:ext>
            </a:extLst>
          </p:cNvPr>
          <p:cNvSpPr txBox="1"/>
          <p:nvPr/>
        </p:nvSpPr>
        <p:spPr>
          <a:xfrm>
            <a:off x="725214" y="819807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Ramping up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51F88B-CEC6-9D44-84A9-04930024C74A}"/>
              </a:ext>
            </a:extLst>
          </p:cNvPr>
          <p:cNvSpPr/>
          <p:nvPr/>
        </p:nvSpPr>
        <p:spPr>
          <a:xfrm>
            <a:off x="980741" y="1956836"/>
            <a:ext cx="5929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“I’ve forgotten what I learned in 142/143”</a:t>
            </a:r>
          </a:p>
        </p:txBody>
      </p:sp>
    </p:spTree>
    <p:extLst>
      <p:ext uri="{BB962C8B-B14F-4D97-AF65-F5344CB8AC3E}">
        <p14:creationId xmlns:p14="http://schemas.microsoft.com/office/powerpoint/2010/main" val="33033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61F1182-3B42-2849-8144-BB944D48E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87240"/>
            <a:ext cx="6709161" cy="4699250"/>
          </a:xfrm>
        </p:spPr>
        <p:txBody>
          <a:bodyPr/>
          <a:lstStyle/>
          <a:p>
            <a:r>
              <a:rPr lang="en-US" sz="2000" b="0" dirty="0">
                <a:solidFill>
                  <a:schemeClr val="tx1"/>
                </a:solidFill>
              </a:rPr>
              <a:t>OS: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Windows, Linux, Mac</a:t>
            </a:r>
          </a:p>
          <a:p>
            <a:endParaRPr lang="en-US" sz="1050" b="0" dirty="0">
              <a:solidFill>
                <a:schemeClr val="tx1"/>
              </a:solidFill>
            </a:endParaRPr>
          </a:p>
          <a:p>
            <a:r>
              <a:rPr lang="en-US" sz="2000" b="0" dirty="0">
                <a:solidFill>
                  <a:schemeClr val="tx1"/>
                </a:solidFill>
              </a:rPr>
              <a:t>IDE/Editor: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Visual studio, VS Code, </a:t>
            </a:r>
            <a:r>
              <a:rPr lang="en-US" sz="1800" b="0" dirty="0" err="1">
                <a:solidFill>
                  <a:schemeClr val="tx1"/>
                </a:solidFill>
              </a:rPr>
              <a:t>Clion</a:t>
            </a:r>
            <a:r>
              <a:rPr lang="en-US" sz="1800" b="0" dirty="0">
                <a:solidFill>
                  <a:schemeClr val="tx1"/>
                </a:solidFill>
              </a:rPr>
              <a:t>, </a:t>
            </a:r>
            <a:r>
              <a:rPr lang="en-US" sz="1800" b="0" dirty="0" err="1">
                <a:solidFill>
                  <a:schemeClr val="tx1"/>
                </a:solidFill>
              </a:rPr>
              <a:t>Xcode</a:t>
            </a:r>
            <a:r>
              <a:rPr lang="en-US" sz="1800" b="0" dirty="0">
                <a:solidFill>
                  <a:schemeClr val="tx1"/>
                </a:solidFill>
              </a:rPr>
              <a:t>, Atom, etc.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VIM, Emacs</a:t>
            </a:r>
          </a:p>
          <a:p>
            <a:pPr lvl="1"/>
            <a:r>
              <a:rPr lang="en-US" sz="1800" b="0" dirty="0" err="1">
                <a:solidFill>
                  <a:schemeClr val="tx1"/>
                </a:solidFill>
              </a:rPr>
              <a:t>Makefile</a:t>
            </a:r>
            <a:r>
              <a:rPr lang="en-US" sz="1800" b="0" dirty="0">
                <a:solidFill>
                  <a:schemeClr val="tx1"/>
                </a:solidFill>
              </a:rPr>
              <a:t>, </a:t>
            </a:r>
            <a:r>
              <a:rPr lang="en-US" sz="1800" b="0" dirty="0" err="1">
                <a:solidFill>
                  <a:schemeClr val="tx1"/>
                </a:solidFill>
              </a:rPr>
              <a:t>CMake</a:t>
            </a:r>
            <a:endParaRPr lang="en-US" sz="1800" b="0" dirty="0">
              <a:solidFill>
                <a:schemeClr val="tx1"/>
              </a:solidFill>
            </a:endParaRPr>
          </a:p>
          <a:p>
            <a:pPr lvl="1"/>
            <a:r>
              <a:rPr lang="en-US" sz="1800" b="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Editor</a:t>
            </a:r>
            <a:endParaRPr lang="en-US" sz="1800" b="0" dirty="0">
              <a:solidFill>
                <a:schemeClr val="tx1"/>
              </a:solidFill>
            </a:endParaRPr>
          </a:p>
          <a:p>
            <a:pPr lvl="1"/>
            <a:endParaRPr lang="en-US" sz="1050" b="0" dirty="0">
              <a:solidFill>
                <a:schemeClr val="tx1"/>
              </a:solidFill>
            </a:endParaRPr>
          </a:p>
          <a:p>
            <a:r>
              <a:rPr lang="en-US" sz="2000" b="0" dirty="0">
                <a:solidFill>
                  <a:schemeClr val="tx1"/>
                </a:solidFill>
              </a:rPr>
              <a:t>Testing: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review</a:t>
            </a:r>
            <a:r>
              <a:rPr lang="en-US" sz="1800" b="0" dirty="0">
                <a:solidFill>
                  <a:schemeClr val="tx1"/>
                </a:solidFill>
              </a:rPr>
              <a:t> by </a:t>
            </a:r>
            <a:r>
              <a:rPr lang="en-US" sz="1800" b="0" dirty="0" err="1">
                <a:solidFill>
                  <a:schemeClr val="tx1"/>
                </a:solidFill>
              </a:rPr>
              <a:t>Clion</a:t>
            </a:r>
            <a:endParaRPr lang="en-US" sz="1800" b="0" dirty="0">
              <a:solidFill>
                <a:schemeClr val="tx1"/>
              </a:solidFill>
            </a:endParaRPr>
          </a:p>
          <a:p>
            <a:pPr lvl="1"/>
            <a:r>
              <a:rPr lang="en-US" sz="1800" b="0" dirty="0" err="1">
                <a:solidFill>
                  <a:schemeClr val="tx1"/>
                </a:solidFill>
              </a:rPr>
              <a:t>Googletest</a:t>
            </a:r>
            <a:endParaRPr lang="en-US" sz="1800" b="0" dirty="0">
              <a:solidFill>
                <a:schemeClr val="tx1"/>
              </a:solidFill>
            </a:endParaRPr>
          </a:p>
          <a:p>
            <a:pPr lvl="1"/>
            <a:endParaRPr lang="en-US" sz="1050" b="0" dirty="0">
              <a:solidFill>
                <a:schemeClr val="tx1"/>
              </a:solidFill>
            </a:endParaRPr>
          </a:p>
          <a:p>
            <a:r>
              <a:rPr lang="en-US" sz="2000" b="0" dirty="0">
                <a:solidFill>
                  <a:schemeClr val="tx1"/>
                </a:solidFill>
              </a:rPr>
              <a:t>Source Control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Git, </a:t>
            </a:r>
            <a:r>
              <a:rPr lang="en-US" sz="1800" b="0" dirty="0" err="1">
                <a:solidFill>
                  <a:schemeClr val="tx1"/>
                </a:solidFill>
              </a:rPr>
              <a:t>www.github.com</a:t>
            </a:r>
            <a:endParaRPr lang="en-US" sz="1800" b="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18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C279-AE9D-B645-9906-09C2D27A5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985" y="181777"/>
            <a:ext cx="1972651" cy="2011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842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87240"/>
            <a:ext cx="8196210" cy="4699250"/>
          </a:xfrm>
        </p:spPr>
        <p:txBody>
          <a:bodyPr/>
          <a:lstStyle/>
          <a:p>
            <a:r>
              <a:rPr lang="en-US" sz="2000" b="0" dirty="0"/>
              <a:t>OS:</a:t>
            </a:r>
          </a:p>
          <a:p>
            <a:pPr lvl="1"/>
            <a:r>
              <a:rPr lang="en-US" sz="1800" b="0" dirty="0"/>
              <a:t>Windows, </a:t>
            </a:r>
            <a:r>
              <a:rPr lang="en-US" sz="1800" b="0" dirty="0">
                <a:solidFill>
                  <a:srgbClr val="FF0000"/>
                </a:solidFill>
              </a:rPr>
              <a:t>Linux</a:t>
            </a:r>
            <a:r>
              <a:rPr lang="en-US" sz="1800" b="0" dirty="0"/>
              <a:t>, Mac</a:t>
            </a:r>
          </a:p>
          <a:p>
            <a:endParaRPr lang="en-US" sz="1050" b="0" dirty="0"/>
          </a:p>
          <a:p>
            <a:r>
              <a:rPr lang="en-US" sz="2000" b="0" dirty="0"/>
              <a:t>IDE/Editor:</a:t>
            </a:r>
          </a:p>
          <a:p>
            <a:pPr lvl="1"/>
            <a:r>
              <a:rPr lang="en-US" sz="1800" b="0" dirty="0"/>
              <a:t>Visual studio, VS Code, </a:t>
            </a:r>
            <a:r>
              <a:rPr lang="en-US" sz="1800" b="0" dirty="0" err="1">
                <a:solidFill>
                  <a:srgbClr val="FF0000"/>
                </a:solidFill>
              </a:rPr>
              <a:t>Clion</a:t>
            </a:r>
            <a:r>
              <a:rPr lang="en-US" sz="1800" b="0" dirty="0"/>
              <a:t>, </a:t>
            </a:r>
            <a:r>
              <a:rPr lang="en-US" sz="1800" b="0" dirty="0" err="1"/>
              <a:t>Xcode</a:t>
            </a:r>
            <a:r>
              <a:rPr lang="en-US" sz="1800" b="0" dirty="0"/>
              <a:t>, Atom, etc.</a:t>
            </a:r>
          </a:p>
          <a:p>
            <a:pPr lvl="1"/>
            <a:r>
              <a:rPr lang="en-US" sz="1800" b="0" dirty="0">
                <a:solidFill>
                  <a:srgbClr val="FF0000"/>
                </a:solidFill>
              </a:rPr>
              <a:t>VIM</a:t>
            </a:r>
            <a:r>
              <a:rPr lang="en-US" sz="1800" b="0" dirty="0"/>
              <a:t>, Emacs</a:t>
            </a:r>
          </a:p>
          <a:p>
            <a:pPr lvl="1"/>
            <a:r>
              <a:rPr lang="en-US" sz="1800" b="0" dirty="0" err="1">
                <a:solidFill>
                  <a:srgbClr val="FF0000"/>
                </a:solidFill>
              </a:rPr>
              <a:t>Makefile</a:t>
            </a:r>
            <a:r>
              <a:rPr lang="en-US" sz="1800" b="0" dirty="0"/>
              <a:t>, </a:t>
            </a:r>
            <a:r>
              <a:rPr lang="en-US" sz="1800" b="0" dirty="0" err="1">
                <a:solidFill>
                  <a:srgbClr val="FF0000"/>
                </a:solidFill>
              </a:rPr>
              <a:t>CMake</a:t>
            </a:r>
            <a:endParaRPr lang="en-US" sz="1800" b="0" dirty="0">
              <a:solidFill>
                <a:srgbClr val="FF0000"/>
              </a:solidFill>
            </a:endParaRPr>
          </a:p>
          <a:p>
            <a:pPr lvl="1"/>
            <a:r>
              <a:rPr lang="en-US" sz="1800" b="0" dirty="0">
                <a:hlinkClick r:id="rId2"/>
              </a:rPr>
              <a:t>Online Editor</a:t>
            </a:r>
            <a:endParaRPr lang="en-US" sz="1800" b="0" dirty="0">
              <a:solidFill>
                <a:srgbClr val="FF0000"/>
              </a:solidFill>
            </a:endParaRPr>
          </a:p>
          <a:p>
            <a:pPr lvl="1"/>
            <a:endParaRPr lang="en-US" sz="1050" b="0" dirty="0"/>
          </a:p>
          <a:p>
            <a:r>
              <a:rPr lang="en-US" sz="2000" b="0" dirty="0"/>
              <a:t>Testing:</a:t>
            </a:r>
          </a:p>
          <a:p>
            <a:pPr lvl="1"/>
            <a:r>
              <a:rPr lang="en-US" sz="1800" b="0" dirty="0">
                <a:hlinkClick r:id="rId3"/>
              </a:rPr>
              <a:t>A review</a:t>
            </a:r>
            <a:r>
              <a:rPr lang="en-US" sz="1800" b="0" dirty="0"/>
              <a:t> by </a:t>
            </a:r>
            <a:r>
              <a:rPr lang="en-US" sz="1800" b="0" dirty="0" err="1"/>
              <a:t>Clion</a:t>
            </a:r>
            <a:endParaRPr lang="en-US" sz="1800" b="0" dirty="0"/>
          </a:p>
          <a:p>
            <a:pPr lvl="1"/>
            <a:r>
              <a:rPr lang="en-US" sz="1800" b="0" dirty="0" err="1">
                <a:solidFill>
                  <a:srgbClr val="FF0000"/>
                </a:solidFill>
              </a:rPr>
              <a:t>Googletest</a:t>
            </a:r>
            <a:endParaRPr lang="en-US" sz="1800" b="0" dirty="0">
              <a:solidFill>
                <a:srgbClr val="FF0000"/>
              </a:solidFill>
            </a:endParaRPr>
          </a:p>
          <a:p>
            <a:pPr lvl="1"/>
            <a:endParaRPr lang="en-US" sz="1050" b="0" dirty="0"/>
          </a:p>
          <a:p>
            <a:r>
              <a:rPr lang="en-US" sz="2000" b="0" dirty="0"/>
              <a:t>Source Control</a:t>
            </a:r>
          </a:p>
          <a:p>
            <a:pPr lvl="1"/>
            <a:r>
              <a:rPr lang="en-US" sz="1800" b="0" dirty="0">
                <a:solidFill>
                  <a:srgbClr val="FF0000"/>
                </a:solidFill>
              </a:rPr>
              <a:t>Git</a:t>
            </a:r>
            <a:r>
              <a:rPr lang="en-US" sz="1800" b="0" dirty="0"/>
              <a:t>, </a:t>
            </a:r>
            <a:r>
              <a:rPr lang="en-US" sz="1800" b="0" dirty="0" err="1">
                <a:solidFill>
                  <a:srgbClr val="FF0000"/>
                </a:solidFill>
              </a:rPr>
              <a:t>www.github.com</a:t>
            </a:r>
            <a:endParaRPr lang="en-US" sz="1800" b="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18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395F2-CDB6-A942-B466-F33EA80E6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985" y="181777"/>
            <a:ext cx="1972651" cy="2011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0934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489FB1-3F37-574E-AD21-34069C12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&amp; </a:t>
            </a:r>
            <a:r>
              <a:rPr lang="en-US" altLang="zh-CN" dirty="0" err="1"/>
              <a:t>Github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E4AF03-EF19-244F-8784-38ED4572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48" y="208033"/>
            <a:ext cx="4611883" cy="2987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E71F81-494D-7A45-B54C-E73155182049}"/>
              </a:ext>
            </a:extLst>
          </p:cNvPr>
          <p:cNvSpPr/>
          <p:nvPr/>
        </p:nvSpPr>
        <p:spPr>
          <a:xfrm>
            <a:off x="6499212" y="3275111"/>
            <a:ext cx="24931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https://git-scm.com/downloads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162D3-721C-9249-ADC9-EE410AA4367E}"/>
              </a:ext>
            </a:extLst>
          </p:cNvPr>
          <p:cNvSpPr txBox="1"/>
          <p:nvPr/>
        </p:nvSpPr>
        <p:spPr>
          <a:xfrm>
            <a:off x="235797" y="643690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FE5D6-844F-E54A-9818-67B94738A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96" y="3773010"/>
            <a:ext cx="4462729" cy="2572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404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489FB1-3F37-574E-AD21-34069C12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A54A5-97E3-C640-9F7C-D7B41B6E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005" y="2738667"/>
            <a:ext cx="3848510" cy="2750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DAD33-A908-4D47-AC4E-DD39DE063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76" y="1811619"/>
            <a:ext cx="4265620" cy="2441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E9D308-D8C6-A141-9D6B-A74B875BDF25}"/>
              </a:ext>
            </a:extLst>
          </p:cNvPr>
          <p:cNvSpPr txBox="1"/>
          <p:nvPr/>
        </p:nvSpPr>
        <p:spPr>
          <a:xfrm>
            <a:off x="1974558" y="4339254"/>
            <a:ext cx="2365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https://www.jetbrains.com/clion/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EFC89-8D5C-5E43-82C1-67653399ACBD}"/>
              </a:ext>
            </a:extLst>
          </p:cNvPr>
          <p:cNvSpPr txBox="1"/>
          <p:nvPr/>
        </p:nvSpPr>
        <p:spPr>
          <a:xfrm>
            <a:off x="5007005" y="5528773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https://www.jetbrains.com/community/education/#students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F5740-5C8A-094B-A9D6-6BA5F089F5C3}"/>
              </a:ext>
            </a:extLst>
          </p:cNvPr>
          <p:cNvSpPr txBox="1"/>
          <p:nvPr/>
        </p:nvSpPr>
        <p:spPr>
          <a:xfrm>
            <a:off x="1491449" y="61966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39879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90899D-5273-204D-97D5-4F833A20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2621956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32FDC3-3F75-8443-A856-7FBAF216D1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485" y="1935715"/>
            <a:ext cx="8183759" cy="2217153"/>
          </a:xfrm>
        </p:spPr>
        <p:txBody>
          <a:bodyPr/>
          <a:lstStyle/>
          <a:p>
            <a:r>
              <a:rPr lang="en-US" sz="2000" b="0" dirty="0"/>
              <a:t>This course will:</a:t>
            </a:r>
          </a:p>
          <a:p>
            <a:endParaRPr lang="en-US" sz="1100" b="0" dirty="0"/>
          </a:p>
          <a:p>
            <a:pPr lvl="1"/>
            <a:r>
              <a:rPr lang="en-US" sz="1800" b="0" dirty="0">
                <a:highlight>
                  <a:srgbClr val="FFFF00"/>
                </a:highlight>
              </a:rPr>
              <a:t>NOT</a:t>
            </a:r>
            <a:r>
              <a:rPr lang="en-US" sz="1800" b="0" dirty="0"/>
              <a:t> focusing on teaching C++, but we will review the basics</a:t>
            </a:r>
          </a:p>
          <a:p>
            <a:pPr lvl="2"/>
            <a:r>
              <a:rPr lang="en-US" sz="1600" b="0" dirty="0"/>
              <a:t>Pointer &amp; reference, class, template, OOP, etc.</a:t>
            </a:r>
          </a:p>
          <a:p>
            <a:pPr marL="457200" lvl="1" indent="0">
              <a:buNone/>
            </a:pPr>
            <a:endParaRPr lang="en-US" sz="1050" b="0" dirty="0"/>
          </a:p>
          <a:p>
            <a:pPr lvl="1"/>
            <a:r>
              <a:rPr lang="en-US" sz="1800" b="0" dirty="0">
                <a:highlight>
                  <a:srgbClr val="FFFF00"/>
                </a:highlight>
              </a:rPr>
              <a:t>NOT</a:t>
            </a:r>
            <a:r>
              <a:rPr lang="en-US" sz="1800" b="0" dirty="0"/>
              <a:t>  A math class, but we will touch some theoretical topics such as induction as formal proof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2CC7-388B-B849-A88E-62BAD778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A165F-4D37-BA43-AD55-2EF3AB881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46" y="4829733"/>
            <a:ext cx="2072975" cy="155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45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FBA8D7-3B61-6347-98AB-CFC4CA8F0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347" y="1932034"/>
            <a:ext cx="4205653" cy="4015497"/>
          </a:xfrm>
        </p:spPr>
        <p:txBody>
          <a:bodyPr/>
          <a:lstStyle/>
          <a:p>
            <a:r>
              <a:rPr lang="en-US" b="0" dirty="0"/>
              <a:t>Naming convention</a:t>
            </a:r>
          </a:p>
          <a:p>
            <a:pPr lvl="1"/>
            <a:r>
              <a:rPr lang="en-US" b="0" dirty="0"/>
              <a:t>Not strict</a:t>
            </a:r>
          </a:p>
          <a:p>
            <a:pPr marL="457200" lvl="1" indent="0">
              <a:buNone/>
            </a:pPr>
            <a:endParaRPr lang="en-US" b="0" dirty="0">
              <a:hlinkClick r:id="rId2"/>
            </a:endParaRPr>
          </a:p>
          <a:p>
            <a:endParaRPr lang="en-US" b="0" dirty="0"/>
          </a:p>
          <a:p>
            <a:r>
              <a:rPr lang="en-US" b="0" dirty="0"/>
              <a:t>Bottomline: </a:t>
            </a:r>
          </a:p>
          <a:p>
            <a:pPr lvl="1"/>
            <a:r>
              <a:rPr lang="en-US" b="0" dirty="0"/>
              <a:t>Pick and follow a rule set</a:t>
            </a:r>
          </a:p>
          <a:p>
            <a:pPr lvl="1"/>
            <a:r>
              <a:rPr lang="en-US" b="0" dirty="0"/>
              <a:t>Be consistent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73DB2-CDFC-FF47-B5EB-9C2E0AA0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Convention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1E40E-5AF8-A84A-B37A-E7E84A1DE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75" y="1376156"/>
            <a:ext cx="3096220" cy="3721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96CA3C-16A3-8548-9632-03C67FDEDA23}"/>
              </a:ext>
            </a:extLst>
          </p:cNvPr>
          <p:cNvSpPr txBox="1"/>
          <p:nvPr/>
        </p:nvSpPr>
        <p:spPr>
          <a:xfrm>
            <a:off x="4864958" y="5266400"/>
            <a:ext cx="3777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https://github.com/a-teaching-goose/2022-342-sprint-1/blob/main/src/problem_3.h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68021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16E4BE-C558-1A41-A6BB-7789184D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2000791"/>
            <a:ext cx="5874660" cy="4015497"/>
          </a:xfrm>
        </p:spPr>
        <p:txBody>
          <a:bodyPr/>
          <a:lstStyle/>
          <a:p>
            <a:r>
              <a:rPr lang="en-US" sz="2000" b="0" dirty="0"/>
              <a:t>Avoid duplicates</a:t>
            </a:r>
          </a:p>
          <a:p>
            <a:pPr lvl="1"/>
            <a:r>
              <a:rPr lang="en-US" sz="1800" b="0" dirty="0"/>
              <a:t>No same logic more than once!</a:t>
            </a:r>
          </a:p>
          <a:p>
            <a:endParaRPr lang="en-US" sz="2000" b="0" dirty="0"/>
          </a:p>
          <a:p>
            <a:r>
              <a:rPr lang="en-US" sz="2000" b="0" dirty="0"/>
              <a:t>Comments</a:t>
            </a:r>
          </a:p>
          <a:p>
            <a:pPr lvl="1"/>
            <a:r>
              <a:rPr lang="en-US" sz="1800" b="0" dirty="0"/>
              <a:t>On intent, not action</a:t>
            </a:r>
          </a:p>
          <a:p>
            <a:endParaRPr lang="en-US" sz="2000" b="0" dirty="0"/>
          </a:p>
          <a:p>
            <a:r>
              <a:rPr lang="en-US" sz="2000" b="0" dirty="0"/>
              <a:t>Modular</a:t>
            </a:r>
          </a:p>
          <a:p>
            <a:pPr lvl="1"/>
            <a:r>
              <a:rPr lang="en-US" sz="1800" b="0" dirty="0"/>
              <a:t>Cohesion: 1 task per module</a:t>
            </a:r>
          </a:p>
          <a:p>
            <a:pPr lvl="1"/>
            <a:r>
              <a:rPr lang="en-US" sz="1800" b="0" dirty="0"/>
              <a:t>Coupling: As loosely coupled as possible</a:t>
            </a:r>
          </a:p>
          <a:p>
            <a:pPr marL="457200" lvl="1" indent="0">
              <a:buNone/>
            </a:pPr>
            <a:endParaRPr lang="en-US" sz="1800" b="0" dirty="0"/>
          </a:p>
          <a:p>
            <a:pPr lvl="1"/>
            <a:endParaRPr lang="en-US" sz="400" b="0" dirty="0"/>
          </a:p>
          <a:p>
            <a:r>
              <a:rPr lang="en-US" sz="2000" b="0" dirty="0"/>
              <a:t>Variable Naming</a:t>
            </a:r>
          </a:p>
          <a:p>
            <a:pPr lvl="1"/>
            <a:r>
              <a:rPr lang="en-US" sz="1800" b="0" dirty="0">
                <a:hlinkClick r:id="rId2"/>
              </a:rPr>
              <a:t>Jacob’s guide</a:t>
            </a:r>
            <a:endParaRPr lang="en-US" sz="18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60301-2AF2-D04A-91BE-DED1CA4F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71805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A36455-163C-144C-954C-83CDD1469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033F8-4124-3642-9132-ED952C65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839" y="371511"/>
            <a:ext cx="2520676" cy="343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6458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58D45-74E8-414F-BE69-D5DFB9D72B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6051" y="2904627"/>
            <a:ext cx="6362932" cy="678001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“Does it work?”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345955C-7EDD-2D4E-8ACB-07301EE0BE15}"/>
              </a:ext>
            </a:extLst>
          </p:cNvPr>
          <p:cNvSpPr txBox="1">
            <a:spLocks/>
          </p:cNvSpPr>
          <p:nvPr/>
        </p:nvSpPr>
        <p:spPr>
          <a:xfrm>
            <a:off x="1476051" y="2904627"/>
            <a:ext cx="7306208" cy="6780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“Does it work </a:t>
            </a:r>
            <a:r>
              <a:rPr lang="en-US" sz="4000" dirty="0">
                <a:solidFill>
                  <a:srgbClr val="FF0000"/>
                </a:solidFill>
              </a:rPr>
              <a:t>all the time</a:t>
            </a:r>
            <a:r>
              <a:rPr lang="en-US" sz="4000" dirty="0">
                <a:solidFill>
                  <a:srgbClr val="00B050"/>
                </a:solidFill>
              </a:rPr>
              <a:t>?”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5CA63-2ADE-F547-ABE1-79F217D1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098" y="4138474"/>
            <a:ext cx="1905000" cy="106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391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E0A2E-E70D-6B4A-B013-DDABD4662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13" y="1303870"/>
            <a:ext cx="4105961" cy="3270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01619E-4380-D045-A058-6F15F08146B3}"/>
              </a:ext>
            </a:extLst>
          </p:cNvPr>
          <p:cNvSpPr txBox="1"/>
          <p:nvPr/>
        </p:nvSpPr>
        <p:spPr>
          <a:xfrm>
            <a:off x="1083075" y="3805392"/>
            <a:ext cx="179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Differential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97DE80-B8AE-2C4F-A320-374F48F2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097" y="4574811"/>
            <a:ext cx="3289178" cy="426375"/>
          </a:xfrm>
          <a:prstGeom prst="rect">
            <a:avLst/>
          </a:prstGeom>
        </p:spPr>
      </p:pic>
      <p:pic>
        <p:nvPicPr>
          <p:cNvPr id="11" name="Picture 10" descr="A picture containing indoor, white, small, black&#10;&#10;Description automatically generated">
            <a:extLst>
              <a:ext uri="{FF2B5EF4-FFF2-40B4-BE49-F238E27FC236}">
                <a16:creationId xmlns:a16="http://schemas.microsoft.com/office/drawing/2014/main" id="{49EB29C3-019D-6F49-8DE2-67970099F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420" y="4338321"/>
            <a:ext cx="2628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81487" y="1933481"/>
            <a:ext cx="3630967" cy="240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3864D-D0B4-F143-B01F-214BCAECF1DF}"/>
              </a:ext>
            </a:extLst>
          </p:cNvPr>
          <p:cNvSpPr txBox="1"/>
          <p:nvPr/>
        </p:nvSpPr>
        <p:spPr>
          <a:xfrm>
            <a:off x="1198485" y="5956917"/>
            <a:ext cx="5719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 you test this differential?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6BA6FB-D15D-2842-9012-B0AE0259C93E}"/>
              </a:ext>
            </a:extLst>
          </p:cNvPr>
          <p:cNvSpPr/>
          <p:nvPr/>
        </p:nvSpPr>
        <p:spPr>
          <a:xfrm>
            <a:off x="1091954" y="4814312"/>
            <a:ext cx="798990" cy="7812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C9C05-0C24-AD44-8C41-35D12605984C}"/>
              </a:ext>
            </a:extLst>
          </p:cNvPr>
          <p:cNvSpPr txBox="1"/>
          <p:nvPr/>
        </p:nvSpPr>
        <p:spPr>
          <a:xfrm>
            <a:off x="5527830" y="2067387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Input:</a:t>
            </a:r>
          </a:p>
          <a:p>
            <a:r>
              <a:rPr lang="en-US" b="1" dirty="0">
                <a:solidFill>
                  <a:srgbClr val="FF0000"/>
                </a:solidFill>
              </a:rPr>
              <a:t>	Torque on drive shaft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83A9A5E4-2252-BA45-A567-1697E5CA9538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4330824" y="2390553"/>
            <a:ext cx="1197006" cy="742958"/>
          </a:xfrm>
          <a:prstGeom prst="bentConnector3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784480-9EAA-7949-BC99-BC1CF4502087}"/>
              </a:ext>
            </a:extLst>
          </p:cNvPr>
          <p:cNvSpPr txBox="1"/>
          <p:nvPr/>
        </p:nvSpPr>
        <p:spPr>
          <a:xfrm>
            <a:off x="5527830" y="3455070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US" b="1" dirty="0">
                <a:solidFill>
                  <a:srgbClr val="00B050"/>
                </a:solidFill>
              </a:rPr>
              <a:t>	Torque on wheel axles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83927F3-F66D-534C-9803-386BA57E8762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2317074" y="3778236"/>
            <a:ext cx="3210757" cy="678970"/>
          </a:xfrm>
          <a:prstGeom prst="bentConnector4">
            <a:avLst>
              <a:gd name="adj1" fmla="val 26014"/>
              <a:gd name="adj2" fmla="val 148052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AE6FA27-5788-0A4B-AE0F-B2844BCC6E4D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2281562" y="1792738"/>
            <a:ext cx="3246269" cy="1985499"/>
          </a:xfrm>
          <a:prstGeom prst="bentConnector4">
            <a:avLst>
              <a:gd name="adj1" fmla="val 25729"/>
              <a:gd name="adj2" fmla="val 114196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81487" y="1933481"/>
            <a:ext cx="3630967" cy="240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3864D-D0B4-F143-B01F-214BCAECF1DF}"/>
              </a:ext>
            </a:extLst>
          </p:cNvPr>
          <p:cNvSpPr txBox="1"/>
          <p:nvPr/>
        </p:nvSpPr>
        <p:spPr>
          <a:xfrm>
            <a:off x="1198485" y="5956917"/>
            <a:ext cx="5719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 you test this differential?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6BA6FB-D15D-2842-9012-B0AE0259C93E}"/>
              </a:ext>
            </a:extLst>
          </p:cNvPr>
          <p:cNvSpPr/>
          <p:nvPr/>
        </p:nvSpPr>
        <p:spPr>
          <a:xfrm>
            <a:off x="1091954" y="4814312"/>
            <a:ext cx="798990" cy="7812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C9C05-0C24-AD44-8C41-35D12605984C}"/>
              </a:ext>
            </a:extLst>
          </p:cNvPr>
          <p:cNvSpPr txBox="1"/>
          <p:nvPr/>
        </p:nvSpPr>
        <p:spPr>
          <a:xfrm>
            <a:off x="5264458" y="1693908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Input:</a:t>
            </a:r>
          </a:p>
          <a:p>
            <a:r>
              <a:rPr lang="en-US" b="1" dirty="0">
                <a:solidFill>
                  <a:srgbClr val="FF0000"/>
                </a:solidFill>
              </a:rPr>
              <a:t>	Torque on drive shaft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784480-9EAA-7949-BC99-BC1CF4502087}"/>
              </a:ext>
            </a:extLst>
          </p:cNvPr>
          <p:cNvSpPr txBox="1"/>
          <p:nvPr/>
        </p:nvSpPr>
        <p:spPr>
          <a:xfrm>
            <a:off x="5264458" y="2340239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US" b="1" dirty="0">
                <a:solidFill>
                  <a:srgbClr val="00B050"/>
                </a:solidFill>
              </a:rPr>
              <a:t>	Torque on wheel axles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2472E-4879-1242-BFEA-0ACEFB2FF041}"/>
              </a:ext>
            </a:extLst>
          </p:cNvPr>
          <p:cNvSpPr txBox="1"/>
          <p:nvPr/>
        </p:nvSpPr>
        <p:spPr>
          <a:xfrm>
            <a:off x="5264458" y="3167254"/>
            <a:ext cx="329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5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Function: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</a:rPr>
              <a:t>Axles rotate independently </a:t>
            </a:r>
          </a:p>
        </p:txBody>
      </p:sp>
    </p:spTree>
    <p:extLst>
      <p:ext uri="{BB962C8B-B14F-4D97-AF65-F5344CB8AC3E}">
        <p14:creationId xmlns:p14="http://schemas.microsoft.com/office/powerpoint/2010/main" val="157246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587650" y="427544"/>
            <a:ext cx="2831976" cy="1871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2472E-4879-1242-BFEA-0ACEFB2FF041}"/>
              </a:ext>
            </a:extLst>
          </p:cNvPr>
          <p:cNvSpPr txBox="1"/>
          <p:nvPr/>
        </p:nvSpPr>
        <p:spPr>
          <a:xfrm>
            <a:off x="565224" y="2336363"/>
            <a:ext cx="329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5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Function To Test: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</a:rPr>
              <a:t>Axles rotate independently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E711F4B-5ACA-E04D-B9FD-59101E50F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0617" y="3091087"/>
              <a:ext cx="835833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79165">
                      <a:extLst>
                        <a:ext uri="{9D8B030D-6E8A-4147-A177-3AD203B41FA5}">
                          <a16:colId xmlns:a16="http://schemas.microsoft.com/office/drawing/2014/main" val="2910160660"/>
                        </a:ext>
                      </a:extLst>
                    </a:gridCol>
                    <a:gridCol w="4179165">
                      <a:extLst>
                        <a:ext uri="{9D8B030D-6E8A-4147-A177-3AD203B41FA5}">
                          <a16:colId xmlns:a16="http://schemas.microsoft.com/office/drawing/2014/main" val="876068927"/>
                        </a:ext>
                      </a:extLst>
                    </a:gridCol>
                  </a:tblGrid>
                  <a:tr h="258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Input (drive shaft)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Expected Output (wheels)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97004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power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721621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 wheels rotate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7415352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Both wheels rotate,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113380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Wheel B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693519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B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9165168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A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445466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A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64689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9927063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counter-clockwise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584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E711F4B-5ACA-E04D-B9FD-59101E50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295381"/>
                  </p:ext>
                </p:extLst>
              </p:nvPr>
            </p:nvGraphicFramePr>
            <p:xfrm>
              <a:off x="390617" y="3091087"/>
              <a:ext cx="835833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79165">
                      <a:extLst>
                        <a:ext uri="{9D8B030D-6E8A-4147-A177-3AD203B41FA5}">
                          <a16:colId xmlns:a16="http://schemas.microsoft.com/office/drawing/2014/main" val="2910160660"/>
                        </a:ext>
                      </a:extLst>
                    </a:gridCol>
                    <a:gridCol w="4179165">
                      <a:extLst>
                        <a:ext uri="{9D8B030D-6E8A-4147-A177-3AD203B41FA5}">
                          <a16:colId xmlns:a16="http://schemas.microsoft.com/office/drawing/2014/main" val="8760689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Input (drive shaft)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Expected Output (wheels)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9700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power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72162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206897" r="-608" b="-7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741535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306897" r="-608" b="-6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11338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406897" r="-608" b="-5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6935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525000" r="-608" b="-439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1651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603448" r="-608" b="-3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74454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703448" r="-608" b="-2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64689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99270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counter-clockwise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5843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569FF59-AD97-9648-B732-BC18B52AE5E2}"/>
              </a:ext>
            </a:extLst>
          </p:cNvPr>
          <p:cNvSpPr txBox="1"/>
          <p:nvPr/>
        </p:nvSpPr>
        <p:spPr>
          <a:xfrm>
            <a:off x="8452785" y="117884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22E37C-4CA9-AA4C-B309-035CBEB1DD4C}"/>
              </a:ext>
            </a:extLst>
          </p:cNvPr>
          <p:cNvSpPr/>
          <p:nvPr/>
        </p:nvSpPr>
        <p:spPr>
          <a:xfrm>
            <a:off x="6122627" y="58212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 wheel 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75555-BF62-1D4E-8350-492D56A79794}"/>
              </a:ext>
            </a:extLst>
          </p:cNvPr>
          <p:cNvSpPr/>
          <p:nvPr/>
        </p:nvSpPr>
        <p:spPr>
          <a:xfrm>
            <a:off x="6122627" y="2343863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 wheel B</a:t>
            </a:r>
            <a:endParaRPr lang="en-US" dirty="0"/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2FE10B65-0799-D640-8151-4949DD1E716E}"/>
              </a:ext>
            </a:extLst>
          </p:cNvPr>
          <p:cNvSpPr/>
          <p:nvPr/>
        </p:nvSpPr>
        <p:spPr>
          <a:xfrm rot="5400000">
            <a:off x="8590507" y="882300"/>
            <a:ext cx="415770" cy="177314"/>
          </a:xfrm>
          <a:prstGeom prst="curvedUp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5B9D5DA3-3FB1-C845-9141-CE8F0490CF9A}"/>
              </a:ext>
            </a:extLst>
          </p:cNvPr>
          <p:cNvSpPr/>
          <p:nvPr/>
        </p:nvSpPr>
        <p:spPr>
          <a:xfrm rot="5400000" flipH="1">
            <a:off x="8589162" y="1667402"/>
            <a:ext cx="415771" cy="177315"/>
          </a:xfrm>
          <a:prstGeom prst="curvedUp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2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90787"/>
            <a:ext cx="5270100" cy="3869874"/>
          </a:xfrm>
        </p:spPr>
        <p:txBody>
          <a:bodyPr/>
          <a:lstStyle/>
          <a:p>
            <a:r>
              <a:rPr lang="en-US" dirty="0"/>
              <a:t>Peng Du </a:t>
            </a:r>
          </a:p>
          <a:p>
            <a:endParaRPr lang="en-US" dirty="0"/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High performance computing</a:t>
            </a:r>
          </a:p>
          <a:p>
            <a:pPr lvl="2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Matrix Factorization, </a:t>
            </a:r>
            <a:r>
              <a:rPr lang="en-US" dirty="0" err="1">
                <a:solidFill>
                  <a:schemeClr val="bg2">
                    <a:lumMod val="85000"/>
                  </a:schemeClr>
                </a:solidFill>
              </a:rPr>
              <a:t>etc</a:t>
            </a:r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Cloud </a:t>
            </a:r>
            <a:r>
              <a:rPr lang="en-US" altLang="zh-CN" dirty="0">
                <a:solidFill>
                  <a:schemeClr val="bg2">
                    <a:lumMod val="85000"/>
                  </a:schemeClr>
                </a:solidFill>
              </a:rPr>
              <a:t>&amp;</a:t>
            </a:r>
            <a:r>
              <a:rPr lang="zh-CN" altLang="en-US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8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computing</a:t>
            </a:r>
          </a:p>
          <a:p>
            <a:pPr lvl="2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Kubernetes, docker, etc.</a:t>
            </a:r>
          </a:p>
          <a:p>
            <a:pPr lvl="1"/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Teaching </a:t>
            </a:r>
          </a:p>
          <a:p>
            <a:pPr lvl="2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CSS 342 &amp; CSS 143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415" y="1484024"/>
            <a:ext cx="2146792" cy="1207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406" y="3058111"/>
            <a:ext cx="1511231" cy="867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CB030-DD1C-4F4F-85B0-76EA85028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49" b="26655"/>
          <a:stretch/>
        </p:blipFill>
        <p:spPr>
          <a:xfrm>
            <a:off x="6559453" y="4166407"/>
            <a:ext cx="2120715" cy="1081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41D2-C915-B742-9BB8-27142BB2B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572" y="683251"/>
            <a:ext cx="2166412" cy="523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9C1C7-3178-1548-9DAE-C0837441D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758" y="867510"/>
            <a:ext cx="1646877" cy="19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8" y="1610188"/>
            <a:ext cx="1861352" cy="1396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11479-368A-434B-9889-4BA8AC40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06" y="1610188"/>
            <a:ext cx="1861352" cy="1396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16DDE1-4042-E34D-8BB0-F311922D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134" y="1610187"/>
            <a:ext cx="1861352" cy="139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3E4E0-6179-534E-84AE-ED6561E86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162" y="1610187"/>
            <a:ext cx="1861353" cy="139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6D10F-4755-8B43-89DA-64FB55FFE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6" y="3429000"/>
            <a:ext cx="4114478" cy="308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E29862-D4A4-ED43-B6C6-E8C07B340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038" y="3429000"/>
            <a:ext cx="4114478" cy="308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928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B7B44-383D-BD49-B2B5-4812AFEAB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z="2800" dirty="0">
              <a:solidFill>
                <a:schemeClr val="bg2"/>
              </a:solidFill>
            </a:endParaRPr>
          </a:p>
          <a:p>
            <a:r>
              <a:rPr lang="en-US" sz="2800" dirty="0">
                <a:solidFill>
                  <a:schemeClr val="bg2"/>
                </a:solidFill>
              </a:rPr>
              <a:t>Testing</a:t>
            </a:r>
          </a:p>
          <a:p>
            <a:endParaRPr lang="en-US" sz="2800" dirty="0">
              <a:solidFill>
                <a:schemeClr val="bg2"/>
              </a:solidFill>
            </a:endParaRPr>
          </a:p>
          <a:p>
            <a:pPr lvl="1"/>
            <a:r>
              <a:rPr lang="en-US" sz="2400" dirty="0">
                <a:solidFill>
                  <a:schemeClr val="bg2"/>
                </a:solidFill>
              </a:rPr>
              <a:t>Unit test</a:t>
            </a:r>
          </a:p>
          <a:p>
            <a:pPr lvl="1"/>
            <a:endParaRPr lang="en-US" sz="2400" dirty="0">
              <a:solidFill>
                <a:schemeClr val="bg2"/>
              </a:solidFill>
            </a:endParaRPr>
          </a:p>
          <a:p>
            <a:pPr lvl="1"/>
            <a:r>
              <a:rPr lang="en-US" sz="2400" dirty="0">
                <a:solidFill>
                  <a:schemeClr val="bg2"/>
                </a:solidFill>
              </a:rPr>
              <a:t>Integration test</a:t>
            </a:r>
          </a:p>
          <a:p>
            <a:pPr marL="0" indent="0">
              <a:buNone/>
            </a:pP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2EC84C-66D1-B24D-899D-5D19FD312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32"/>
          <a:stretch/>
        </p:blipFill>
        <p:spPr>
          <a:xfrm>
            <a:off x="6390876" y="1438907"/>
            <a:ext cx="1970843" cy="134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Online Media 8" descr="offroad testing for the crawler.mp4">
            <a:hlinkClick r:id="" action="ppaction://media"/>
            <a:extLst>
              <a:ext uri="{FF2B5EF4-FFF2-40B4-BE49-F238E27FC236}">
                <a16:creationId xmlns:a16="http://schemas.microsoft.com/office/drawing/2014/main" id="{DE671B0F-2ABF-8141-8C65-22859C5C4E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5327" y="3153792"/>
            <a:ext cx="3644777" cy="2050187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39BA1F-8521-D649-A280-3C108B89D4B8}"/>
              </a:ext>
            </a:extLst>
          </p:cNvPr>
          <p:cNvSpPr txBox="1">
            <a:spLocks/>
          </p:cNvSpPr>
          <p:nvPr/>
        </p:nvSpPr>
        <p:spPr>
          <a:xfrm>
            <a:off x="671756" y="4734633"/>
            <a:ext cx="8196210" cy="21233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Math Proof</a:t>
            </a:r>
          </a:p>
          <a:p>
            <a:pPr lvl="1"/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pPr lvl="1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Math Induction</a:t>
            </a:r>
          </a:p>
        </p:txBody>
      </p:sp>
    </p:spTree>
    <p:extLst>
      <p:ext uri="{BB962C8B-B14F-4D97-AF65-F5344CB8AC3E}">
        <p14:creationId xmlns:p14="http://schemas.microsoft.com/office/powerpoint/2010/main" val="111204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78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364">
                <p:cTn id="3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FA6941-DB38-7C49-A4A0-90516CC35B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B78CDF-5DE7-7B4A-905E-BCF054B1F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 Development</a:t>
            </a:r>
          </a:p>
        </p:txBody>
      </p:sp>
    </p:spTree>
    <p:extLst>
      <p:ext uri="{BB962C8B-B14F-4D97-AF65-F5344CB8AC3E}">
        <p14:creationId xmlns:p14="http://schemas.microsoft.com/office/powerpoint/2010/main" val="3828111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E8E253-86C2-CE4F-A138-13A66CB08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3E8E9B-7E2E-2E4D-8ED7-74FE65CB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75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DCD9DC-93F5-9949-8E83-1E623C6D5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“goose”?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F3284301-C87F-4F4F-8777-0E51E90C7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857" y="1835090"/>
            <a:ext cx="3057787" cy="3057787"/>
          </a:xfrm>
          <a:prstGeom prst="rect">
            <a:avLst/>
          </a:prstGeom>
        </p:spPr>
      </p:pic>
      <p:pic>
        <p:nvPicPr>
          <p:cNvPr id="7" name="Picture 6" descr="A drawing of a duck&#10;&#10;Description automatically generated with low confidence">
            <a:extLst>
              <a:ext uri="{FF2B5EF4-FFF2-40B4-BE49-F238E27FC236}">
                <a16:creationId xmlns:a16="http://schemas.microsoft.com/office/drawing/2014/main" id="{53E7DDC5-51DA-B745-BAEF-950BA3E6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5" y="1835091"/>
            <a:ext cx="3057787" cy="30577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D4DA4E-87AE-494B-9677-2DEA07F5F3DE}"/>
              </a:ext>
            </a:extLst>
          </p:cNvPr>
          <p:cNvSpPr/>
          <p:nvPr/>
        </p:nvSpPr>
        <p:spPr>
          <a:xfrm>
            <a:off x="656099" y="5123469"/>
            <a:ext cx="38495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https://www.instagram.com/fatgoooose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1B02DA-EE0E-984B-A796-459010078A0D}"/>
              </a:ext>
            </a:extLst>
          </p:cNvPr>
          <p:cNvSpPr/>
          <p:nvPr/>
        </p:nvSpPr>
        <p:spPr>
          <a:xfrm>
            <a:off x="5391274" y="5123469"/>
            <a:ext cx="28920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5"/>
              </a:rPr>
              <a:t>https://github.com/a-teaching-goose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39E07-2575-324B-8FB9-A56EB95F0958}"/>
              </a:ext>
            </a:extLst>
          </p:cNvPr>
          <p:cNvSpPr txBox="1"/>
          <p:nvPr/>
        </p:nvSpPr>
        <p:spPr>
          <a:xfrm>
            <a:off x="59669" y="6611779"/>
            <a:ext cx="2451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sz="1000" dirty="0"/>
              <a:t>Comic</a:t>
            </a:r>
            <a:r>
              <a:rPr lang="zh-CN" altLang="en-US" sz="1000" dirty="0"/>
              <a:t> </a:t>
            </a:r>
            <a:r>
              <a:rPr lang="en-US" altLang="zh-CN" sz="1000" dirty="0"/>
              <a:t>design</a:t>
            </a:r>
            <a:r>
              <a:rPr lang="zh-CN" altLang="en-US" sz="1000" dirty="0"/>
              <a:t> </a:t>
            </a:r>
            <a:r>
              <a:rPr lang="en-US" altLang="zh-CN" sz="1000" dirty="0"/>
              <a:t>and</a:t>
            </a:r>
            <a:r>
              <a:rPr lang="zh-CN" altLang="en-US" sz="1000" dirty="0"/>
              <a:t> </a:t>
            </a:r>
            <a:r>
              <a:rPr lang="en-US" altLang="zh-CN" sz="1000" dirty="0"/>
              <a:t>drawing</a:t>
            </a:r>
            <a:r>
              <a:rPr lang="zh-CN" altLang="en-US" sz="1000" dirty="0"/>
              <a:t> </a:t>
            </a:r>
            <a:r>
              <a:rPr lang="en-US" altLang="zh-CN" sz="1000" dirty="0"/>
              <a:t>by</a:t>
            </a:r>
            <a:r>
              <a:rPr lang="zh-CN" altLang="en-US" sz="1000" dirty="0"/>
              <a:t> </a:t>
            </a:r>
            <a:r>
              <a:rPr lang="en-US" altLang="zh-CN" sz="1000" dirty="0">
                <a:hlinkClick r:id="rId6"/>
              </a:rPr>
              <a:t>@</a:t>
            </a:r>
            <a:r>
              <a:rPr lang="en-US" sz="1000" dirty="0" err="1">
                <a:hlinkClick r:id="rId6"/>
              </a:rPr>
              <a:t>percima.art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16617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C2904-5507-D04A-81C5-B0913CA400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678689"/>
            <a:ext cx="8196210" cy="5179311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Syllabus</a:t>
            </a:r>
          </a:p>
          <a:p>
            <a:endParaRPr lang="en-US" sz="1200" b="0" dirty="0">
              <a:solidFill>
                <a:schemeClr val="tx1"/>
              </a:solidFill>
            </a:endParaRPr>
          </a:p>
          <a:p>
            <a:pPr lvl="1"/>
            <a:r>
              <a:rPr lang="en-US" b="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https://github.com/a-teaching-goose/CSS342A-2022-Spring</a:t>
            </a:r>
            <a:endParaRPr lang="en-US" b="0" dirty="0">
              <a:solidFill>
                <a:schemeClr val="tx1"/>
              </a:solidFill>
            </a:endParaRPr>
          </a:p>
          <a:p>
            <a:pPr lvl="1"/>
            <a:endParaRPr lang="en-US" b="0" dirty="0">
              <a:solidFill>
                <a:schemeClr val="tx1"/>
              </a:solidFill>
            </a:endParaRPr>
          </a:p>
          <a:p>
            <a:pPr lvl="1"/>
            <a:endParaRPr lang="en-US" b="0" dirty="0">
              <a:solidFill>
                <a:schemeClr val="tx1"/>
              </a:solidFill>
            </a:endParaRPr>
          </a:p>
          <a:p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F21F3-88B4-1F4D-99C0-26D7B094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E58E8-89DE-1644-95D8-066EC2CD9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4" y="3341479"/>
            <a:ext cx="5222642" cy="2953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5117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BF771F-BB64-EE4A-94F3-8258C0DE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53141-6FF3-574D-988D-43958D5F8F90}"/>
              </a:ext>
            </a:extLst>
          </p:cNvPr>
          <p:cNvSpPr txBox="1"/>
          <p:nvPr/>
        </p:nvSpPr>
        <p:spPr>
          <a:xfrm>
            <a:off x="423746" y="5657649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subject to change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7EACD-BA46-1548-8FE5-53BAF1DA5D90}"/>
              </a:ext>
            </a:extLst>
          </p:cNvPr>
          <p:cNvSpPr txBox="1"/>
          <p:nvPr/>
        </p:nvSpPr>
        <p:spPr>
          <a:xfrm>
            <a:off x="1003610" y="6074731"/>
            <a:ext cx="242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How do I know though?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470959-E5F4-0B47-9114-A87AAF09D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225" y="364584"/>
            <a:ext cx="4947019" cy="5084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7CE0A8-E5B8-CA46-8691-EB6F40F5C0F3}"/>
              </a:ext>
            </a:extLst>
          </p:cNvPr>
          <p:cNvSpPr txBox="1"/>
          <p:nvPr/>
        </p:nvSpPr>
        <p:spPr>
          <a:xfrm>
            <a:off x="4283515" y="5549224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https://github.com/a-teaching-goose/CSS342A-2022-Spring#tentative-schedule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0046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BF771F-BB64-EE4A-94F3-8258C0DE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 (the fun stuff)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5600C4-15D3-D843-AD1E-729881C2F910}"/>
              </a:ext>
            </a:extLst>
          </p:cNvPr>
          <p:cNvSpPr/>
          <p:nvPr/>
        </p:nvSpPr>
        <p:spPr>
          <a:xfrm>
            <a:off x="1085015" y="2276141"/>
            <a:ext cx="65480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9300"/>
                </a:solidFill>
                <a:latin typeface="-apple-system"/>
              </a:rPr>
              <a:t>Special topic</a:t>
            </a:r>
            <a:r>
              <a:rPr lang="en-US" sz="2400" b="1" dirty="0">
                <a:solidFill>
                  <a:srgbClr val="FF9300"/>
                </a:solidFill>
                <a:latin typeface="-apple-system"/>
              </a:rPr>
              <a:t>: </a:t>
            </a:r>
            <a:r>
              <a:rPr lang="en-US" sz="2400" b="1" dirty="0">
                <a:latin typeface="-apple-system"/>
              </a:rPr>
              <a:t>A tale of two LinkedList reversals</a:t>
            </a:r>
            <a:endParaRPr lang="en-US" sz="2400" b="1" dirty="0"/>
          </a:p>
        </p:txBody>
      </p:sp>
      <p:pic>
        <p:nvPicPr>
          <p:cNvPr id="1028" name="Picture 4" descr="Worksheets : Worksheet Drawings Of Animals Easy Coloring Worksheetfun  Counting Printable Sheets For Teens Detailed Multiplication Algorithm  Worksheets Esl Generator Arithmetic Activities 4th. Worksheetfun Com  Counting. Dividing Functions. Function ...">
            <a:extLst>
              <a:ext uri="{FF2B5EF4-FFF2-40B4-BE49-F238E27FC236}">
                <a16:creationId xmlns:a16="http://schemas.microsoft.com/office/drawing/2014/main" id="{BCDAB726-EFFB-1443-BA91-DF766C4DE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001" y="121266"/>
            <a:ext cx="1498706" cy="14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60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BF771F-BB64-EE4A-94F3-8258C0DE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Expectation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9BE07E-29D2-8F4D-9E65-B0711E3DA06D}"/>
              </a:ext>
            </a:extLst>
          </p:cNvPr>
          <p:cNvSpPr txBox="1"/>
          <p:nvPr/>
        </p:nvSpPr>
        <p:spPr>
          <a:xfrm>
            <a:off x="977462" y="1786759"/>
            <a:ext cx="320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After this term, you will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B40D1-30C2-9D41-A58D-A913A7B5DBBD}"/>
              </a:ext>
            </a:extLst>
          </p:cNvPr>
          <p:cNvSpPr txBox="1"/>
          <p:nvPr/>
        </p:nvSpPr>
        <p:spPr>
          <a:xfrm>
            <a:off x="671756" y="2415482"/>
            <a:ext cx="8383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 confident writing code in C++ with cool tools such as </a:t>
            </a:r>
            <a:r>
              <a:rPr lang="en-US" sz="2000" i="1" dirty="0" err="1"/>
              <a:t>Clion</a:t>
            </a:r>
            <a:r>
              <a:rPr lang="en-US" sz="2000" i="1" dirty="0"/>
              <a:t>, </a:t>
            </a:r>
            <a:r>
              <a:rPr lang="en-US" sz="2000" i="1" dirty="0" err="1"/>
              <a:t>CMake</a:t>
            </a:r>
            <a:r>
              <a:rPr lang="en-US" sz="2000" i="1" dirty="0"/>
              <a:t>, </a:t>
            </a:r>
            <a:r>
              <a:rPr lang="en-US" sz="2000" i="1" dirty="0" err="1"/>
              <a:t>Makefile</a:t>
            </a:r>
            <a:endParaRPr lang="en-US" sz="2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F9674-EEF0-6444-A340-5C01BFE8BCBA}"/>
              </a:ext>
            </a:extLst>
          </p:cNvPr>
          <p:cNvSpPr txBox="1"/>
          <p:nvPr/>
        </p:nvSpPr>
        <p:spPr>
          <a:xfrm>
            <a:off x="671756" y="3380766"/>
            <a:ext cx="3563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Write clean code with solid tests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CAC3E6-6CC6-2E40-9CE1-E00860ACDA6F}"/>
              </a:ext>
            </a:extLst>
          </p:cNvPr>
          <p:cNvSpPr txBox="1"/>
          <p:nvPr/>
        </p:nvSpPr>
        <p:spPr>
          <a:xfrm>
            <a:off x="671756" y="4346050"/>
            <a:ext cx="735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Understand how to compromise between time and space complexity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D27CDE-D177-1243-B271-C12D1E4A3ECD}"/>
              </a:ext>
            </a:extLst>
          </p:cNvPr>
          <p:cNvSpPr txBox="1"/>
          <p:nvPr/>
        </p:nvSpPr>
        <p:spPr>
          <a:xfrm>
            <a:off x="671756" y="4828692"/>
            <a:ext cx="76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Have solved many technical problems commonly asked during interview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132309-AA39-5347-8255-EB2BF8DC6241}"/>
              </a:ext>
            </a:extLst>
          </p:cNvPr>
          <p:cNvSpPr txBox="1"/>
          <p:nvPr/>
        </p:nvSpPr>
        <p:spPr>
          <a:xfrm>
            <a:off x="671756" y="5311334"/>
            <a:ext cx="7739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Have written your own text search engine</a:t>
            </a:r>
            <a:r>
              <a:rPr lang="zh-CN" altLang="en-US" sz="2000" dirty="0"/>
              <a:t> </a:t>
            </a:r>
            <a:r>
              <a:rPr lang="en-US" altLang="zh-CN" sz="2000" dirty="0"/>
              <a:t>web</a:t>
            </a:r>
            <a:r>
              <a:rPr lang="zh-CN" altLang="en-US" sz="2000" dirty="0"/>
              <a:t> </a:t>
            </a:r>
            <a:r>
              <a:rPr lang="en-US" altLang="zh-CN" sz="2000" dirty="0"/>
              <a:t>app</a:t>
            </a:r>
            <a:r>
              <a:rPr lang="en-US" sz="2000" dirty="0"/>
              <a:t> (Watch out! Google!)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D390B9-3357-B647-8959-E201F10043E4}"/>
              </a:ext>
            </a:extLst>
          </p:cNvPr>
          <p:cNvSpPr txBox="1"/>
          <p:nvPr/>
        </p:nvSpPr>
        <p:spPr>
          <a:xfrm>
            <a:off x="671756" y="2898124"/>
            <a:ext cx="6296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 confident with using source control tools </a:t>
            </a:r>
            <a:r>
              <a:rPr lang="en-US" sz="2000" i="1" dirty="0"/>
              <a:t>Git</a:t>
            </a:r>
            <a:r>
              <a:rPr lang="en-US" sz="2000" dirty="0"/>
              <a:t> and </a:t>
            </a:r>
            <a:r>
              <a:rPr lang="en-US" sz="2000" i="1" dirty="0" err="1"/>
              <a:t>Github</a:t>
            </a:r>
            <a:endParaRPr lang="en-US" sz="20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6C58FA-6AE5-7E4C-90EB-A6A8742875CE}"/>
              </a:ext>
            </a:extLst>
          </p:cNvPr>
          <p:cNvSpPr txBox="1"/>
          <p:nvPr/>
        </p:nvSpPr>
        <p:spPr>
          <a:xfrm>
            <a:off x="671756" y="3863408"/>
            <a:ext cx="8161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Have good understanding of data structure such as array, </a:t>
            </a:r>
            <a:r>
              <a:rPr lang="en-US" sz="2000" dirty="0" err="1"/>
              <a:t>hashtable</a:t>
            </a:r>
            <a:r>
              <a:rPr lang="en-US" sz="2000" dirty="0"/>
              <a:t>, list,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ACDCE-AE3D-EE4D-B511-D2BC9ACBC027}"/>
              </a:ext>
            </a:extLst>
          </p:cNvPr>
          <p:cNvSpPr txBox="1"/>
          <p:nvPr/>
        </p:nvSpPr>
        <p:spPr>
          <a:xfrm>
            <a:off x="1085093" y="5853224"/>
            <a:ext cx="2425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(hopefully) Have fun</a:t>
            </a:r>
            <a:endParaRPr lang="en-US" altLang="zh-CN" sz="2000" b="1" dirty="0">
              <a:solidFill>
                <a:srgbClr val="FF9300"/>
              </a:solidFill>
            </a:endParaRPr>
          </a:p>
        </p:txBody>
      </p:sp>
      <p:pic>
        <p:nvPicPr>
          <p:cNvPr id="3076" name="Picture 4" descr="Coding is…fun?. There's something exciting about… | by Megan Young | Medium">
            <a:extLst>
              <a:ext uri="{FF2B5EF4-FFF2-40B4-BE49-F238E27FC236}">
                <a16:creationId xmlns:a16="http://schemas.microsoft.com/office/drawing/2014/main" id="{F5BEDA33-72C2-5040-8B9D-3452B99D8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18061"/>
            <a:ext cx="2599997" cy="120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1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0" grpId="0"/>
      <p:bldP spid="10" grpId="1"/>
      <p:bldP spid="11" grpId="0"/>
      <p:bldP spid="11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70CACA-275B-F54A-98B4-A9A309DC43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74" y="1251997"/>
            <a:ext cx="8196210" cy="4940409"/>
          </a:xfrm>
        </p:spPr>
        <p:txBody>
          <a:bodyPr/>
          <a:lstStyle/>
          <a:p>
            <a:pPr marL="0" indent="0">
              <a:buNone/>
            </a:pPr>
            <a:endParaRPr lang="en-US" b="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b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Weekly homework</a:t>
            </a:r>
          </a:p>
          <a:p>
            <a:endParaRPr lang="en-US" sz="1600" b="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b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15-min Quiz, mostly coding question</a:t>
            </a:r>
          </a:p>
          <a:p>
            <a:pPr marL="0" indent="0">
              <a:buNone/>
            </a:pPr>
            <a:endParaRPr lang="en-US" sz="1600" b="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b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2 midterms</a:t>
            </a:r>
          </a:p>
          <a:p>
            <a:endParaRPr lang="en-US" sz="1600" b="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b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 Final</a:t>
            </a:r>
          </a:p>
          <a:p>
            <a:endParaRPr lang="en-US" sz="1600" b="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b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No late assignment will be accepted</a:t>
            </a:r>
          </a:p>
          <a:p>
            <a:pPr lvl="1"/>
            <a:r>
              <a:rPr lang="en-US" b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Exception is </a:t>
            </a:r>
            <a:r>
              <a:rPr lang="en-US" b="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very very rarely </a:t>
            </a:r>
            <a:r>
              <a:rPr lang="en-US" b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given</a:t>
            </a:r>
          </a:p>
          <a:p>
            <a:endParaRPr lang="en-US" sz="1600" b="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b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No make-up exam</a:t>
            </a:r>
          </a:p>
          <a:p>
            <a:endParaRPr lang="en-US" b="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0B221F-C00B-4343-90E5-74BA65A4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Homework, Tests, Exams</a:t>
            </a:r>
          </a:p>
        </p:txBody>
      </p:sp>
      <p:pic>
        <p:nvPicPr>
          <p:cNvPr id="1028" name="Picture 4" descr="Why Not Use Your Final Exam Time Slot to Actually Make Art? - The Art of  Education University">
            <a:extLst>
              <a:ext uri="{FF2B5EF4-FFF2-40B4-BE49-F238E27FC236}">
                <a16:creationId xmlns:a16="http://schemas.microsoft.com/office/drawing/2014/main" id="{157B93D7-5A05-A140-81A1-9398CA6BC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713" y="58082"/>
            <a:ext cx="1463869" cy="9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41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1862</TotalTime>
  <Words>965</Words>
  <Application>Microsoft Macintosh PowerPoint</Application>
  <PresentationFormat>On-screen Show (4:3)</PresentationFormat>
  <Paragraphs>224</Paragraphs>
  <Slides>33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-apple-system</vt:lpstr>
      <vt:lpstr>Encode Sans Normal Black</vt:lpstr>
      <vt:lpstr>Uni Sans Regular</vt:lpstr>
      <vt:lpstr>Aharoni</vt:lpstr>
      <vt:lpstr>Arial</vt:lpstr>
      <vt:lpstr>Calibri</vt:lpstr>
      <vt:lpstr>Cambria Math</vt:lpstr>
      <vt:lpstr>Cavolini</vt:lpstr>
      <vt:lpstr>Lucida Grande</vt:lpstr>
      <vt:lpstr>Open Sans</vt:lpstr>
      <vt:lpstr>Open Sans Light</vt:lpstr>
      <vt:lpstr>Custom Design</vt:lpstr>
      <vt:lpstr>1_Custom Design</vt:lpstr>
      <vt:lpstr>PowerPoint Presentation</vt:lpstr>
      <vt:lpstr>CSS342 Data Structures, Algorithms, and Discrete Mathematics (I)</vt:lpstr>
      <vt:lpstr>Lecturer</vt:lpstr>
      <vt:lpstr>Why “goose”?</vt:lpstr>
      <vt:lpstr>Class Info</vt:lpstr>
      <vt:lpstr>Class Info</vt:lpstr>
      <vt:lpstr>Class Info (the fun stuff)</vt:lpstr>
      <vt:lpstr>Class Expectation</vt:lpstr>
      <vt:lpstr>Homework, Tests, Exams</vt:lpstr>
      <vt:lpstr>Grading</vt:lpstr>
      <vt:lpstr>Plagiarism</vt:lpstr>
      <vt:lpstr>Is it Plagiarism?</vt:lpstr>
      <vt:lpstr>Is it Plagiarism?</vt:lpstr>
      <vt:lpstr>Is it Plagiarism?</vt:lpstr>
      <vt:lpstr>PowerPoint Presentation</vt:lpstr>
      <vt:lpstr>Tooling</vt:lpstr>
      <vt:lpstr>Tooling</vt:lpstr>
      <vt:lpstr>Git &amp; Github</vt:lpstr>
      <vt:lpstr>IDE</vt:lpstr>
      <vt:lpstr>Homework</vt:lpstr>
      <vt:lpstr>Expectation</vt:lpstr>
      <vt:lpstr>Coding Convention</vt:lpstr>
      <vt:lpstr>Coding</vt:lpstr>
      <vt:lpstr>C++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Test Drive Development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158</cp:revision>
  <cp:lastPrinted>2016-02-10T20:19:12Z</cp:lastPrinted>
  <dcterms:created xsi:type="dcterms:W3CDTF">2014-10-14T00:51:43Z</dcterms:created>
  <dcterms:modified xsi:type="dcterms:W3CDTF">2022-03-25T06:58:26Z</dcterms:modified>
</cp:coreProperties>
</file>